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340" r:id="rId4"/>
    <p:sldId id="332" r:id="rId5"/>
    <p:sldId id="259" r:id="rId6"/>
    <p:sldId id="346" r:id="rId7"/>
    <p:sldId id="345" r:id="rId8"/>
    <p:sldId id="347" r:id="rId9"/>
    <p:sldId id="348" r:id="rId10"/>
    <p:sldId id="349" r:id="rId11"/>
    <p:sldId id="350" r:id="rId12"/>
    <p:sldId id="351" r:id="rId13"/>
    <p:sldId id="273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16" autoAdjust="0"/>
  </p:normalViewPr>
  <p:slideViewPr>
    <p:cSldViewPr>
      <p:cViewPr varScale="1">
        <p:scale>
          <a:sx n="106" d="100"/>
          <a:sy n="106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2AC-BECC-4F3E-A74C-9293BCCD0E1B}" type="datetimeFigureOut">
              <a:rPr lang="tr-TR" smtClean="0"/>
              <a:pPr/>
              <a:t>06.03.2019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D657-43FF-4749-A0DD-6AF5516E3C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2AC-BECC-4F3E-A74C-9293BCCD0E1B}" type="datetimeFigureOut">
              <a:rPr lang="tr-TR" smtClean="0"/>
              <a:pPr/>
              <a:t>06.03.2019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D657-43FF-4749-A0DD-6AF5516E3C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2AC-BECC-4F3E-A74C-9293BCCD0E1B}" type="datetimeFigureOut">
              <a:rPr lang="tr-TR" smtClean="0"/>
              <a:pPr/>
              <a:t>06.03.2019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D657-43FF-4749-A0DD-6AF5516E3C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2AC-BECC-4F3E-A74C-9293BCCD0E1B}" type="datetimeFigureOut">
              <a:rPr lang="tr-TR" smtClean="0"/>
              <a:pPr/>
              <a:t>06.03.2019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D657-43FF-4749-A0DD-6AF5516E3C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2AC-BECC-4F3E-A74C-9293BCCD0E1B}" type="datetimeFigureOut">
              <a:rPr lang="tr-TR" smtClean="0"/>
              <a:pPr/>
              <a:t>06.03.2019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D657-43FF-4749-A0DD-6AF5516E3C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2AC-BECC-4F3E-A74C-9293BCCD0E1B}" type="datetimeFigureOut">
              <a:rPr lang="tr-TR" smtClean="0"/>
              <a:pPr/>
              <a:t>06.03.2019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D657-43FF-4749-A0DD-6AF5516E3C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2AC-BECC-4F3E-A74C-9293BCCD0E1B}" type="datetimeFigureOut">
              <a:rPr lang="tr-TR" smtClean="0"/>
              <a:pPr/>
              <a:t>06.03.2019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D657-43FF-4749-A0DD-6AF5516E3C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2AC-BECC-4F3E-A74C-9293BCCD0E1B}" type="datetimeFigureOut">
              <a:rPr lang="tr-TR" smtClean="0"/>
              <a:pPr/>
              <a:t>06.03.2019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D657-43FF-4749-A0DD-6AF5516E3C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2AC-BECC-4F3E-A74C-9293BCCD0E1B}" type="datetimeFigureOut">
              <a:rPr lang="tr-TR" smtClean="0"/>
              <a:pPr/>
              <a:t>06.03.2019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D657-43FF-4749-A0DD-6AF5516E3C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2AC-BECC-4F3E-A74C-9293BCCD0E1B}" type="datetimeFigureOut">
              <a:rPr lang="tr-TR" smtClean="0"/>
              <a:pPr/>
              <a:t>06.03.2019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D657-43FF-4749-A0DD-6AF5516E3C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62AC-BECC-4F3E-A74C-9293BCCD0E1B}" type="datetimeFigureOut">
              <a:rPr lang="tr-TR" smtClean="0"/>
              <a:pPr/>
              <a:t>06.03.2019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D657-43FF-4749-A0DD-6AF5516E3C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B62AC-BECC-4F3E-A74C-9293BCCD0E1B}" type="datetimeFigureOut">
              <a:rPr lang="tr-TR" smtClean="0"/>
              <a:pPr/>
              <a:t>06.03.2019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FD657-43FF-4749-A0DD-6AF5516E3C6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tr-TR" dirty="0" smtClean="0"/>
              <a:t>ERGENLİKTE BESLENME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43196"/>
          </a:xfrm>
        </p:spPr>
        <p:txBody>
          <a:bodyPr/>
          <a:lstStyle/>
          <a:p>
            <a:r>
              <a:rPr lang="tr-TR" b="1" dirty="0" smtClean="0"/>
              <a:t>ERGENLİKTE                                        BESLENME</a:t>
            </a:r>
            <a:endParaRPr lang="tr-TR" b="1" dirty="0"/>
          </a:p>
        </p:txBody>
      </p:sp>
      <p:pic>
        <p:nvPicPr>
          <p:cNvPr id="1026" name="Picture 2" descr="C:\Documents and Settings\User\Desktop\cocuklar_ataya_kost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643050"/>
            <a:ext cx="4786346" cy="2133600"/>
          </a:xfrm>
          <a:prstGeom prst="rect">
            <a:avLst/>
          </a:prstGeom>
          <a:noFill/>
        </p:spPr>
      </p:pic>
      <p:pic>
        <p:nvPicPr>
          <p:cNvPr id="5" name="Picture 2" descr="C:\Documents and Settings\User\Desktop\13367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857628"/>
            <a:ext cx="1785950" cy="1357322"/>
          </a:xfrm>
          <a:prstGeom prst="rect">
            <a:avLst/>
          </a:prstGeom>
          <a:noFill/>
        </p:spPr>
      </p:pic>
      <p:pic>
        <p:nvPicPr>
          <p:cNvPr id="6" name="Picture 2" descr="C:\Documents and Settings\User\Desktop\gazibeyoglu_kuruyemis_kadirli8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714752"/>
            <a:ext cx="71438" cy="47625"/>
          </a:xfrm>
          <a:prstGeom prst="rect">
            <a:avLst/>
          </a:prstGeom>
          <a:noFill/>
        </p:spPr>
      </p:pic>
      <p:pic>
        <p:nvPicPr>
          <p:cNvPr id="7" name="Picture 2" descr="C:\Documents and Settings\User\Desktop\rusyaya-sut-ve-sut-urunleri-ihracatinin-onu-aciliyor-IH3-31172-1-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4929198"/>
            <a:ext cx="2428892" cy="1500198"/>
          </a:xfrm>
          <a:prstGeom prst="rect">
            <a:avLst/>
          </a:prstGeom>
          <a:noFill/>
        </p:spPr>
      </p:pic>
      <p:pic>
        <p:nvPicPr>
          <p:cNvPr id="8" name="Picture 3" descr="C:\Documents and Settings\User\Desktop\protei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3929066"/>
            <a:ext cx="2143140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3-</a:t>
            </a:r>
            <a:r>
              <a:rPr lang="tr-TR" dirty="0" smtClean="0"/>
              <a:t> Yağlı Tohumlar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Yağlı tohumlar; B grubu vitaminleri, mineraller, yağ ve proteinden </a:t>
            </a:r>
            <a:r>
              <a:rPr lang="tr-TR" dirty="0" smtClean="0"/>
              <a:t>zengin </a:t>
            </a:r>
            <a:r>
              <a:rPr lang="tr-TR" dirty="0" smtClean="0"/>
              <a:t>olan besinlerdir. Ancak yağlı tohumlar diğer besinlere göre daha fazla yağ içerdiklerinden tüketim miktarlarına dikkat edilmelidir. Özellikle çocukların ve ağır işte çalışanların diyetinde yer verilmesi yarar vardır.</a:t>
            </a:r>
          </a:p>
          <a:p>
            <a:r>
              <a:rPr lang="tr-TR" dirty="0" smtClean="0"/>
              <a:t>Yeterli ve dengeli beslenmede günlük miktar </a:t>
            </a:r>
            <a:r>
              <a:rPr lang="tr-TR" b="1" dirty="0" smtClean="0"/>
              <a:t> fındıkta 15-20 adet  (30 gr) veya cevizde 5-6 adet  (30gr)</a:t>
            </a:r>
            <a:r>
              <a:rPr lang="tr-TR" dirty="0" smtClean="0"/>
              <a:t> olmalıdır.</a:t>
            </a:r>
          </a:p>
          <a:p>
            <a:r>
              <a:rPr lang="tr-TR" dirty="0" smtClean="0"/>
              <a:t>Evde saklarken kabuklu ve kabukları ayrılmış olanlar bir arada tutulmamalı, nemsiz ve serin ortamda saklanmalıdır.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4-Sebze </a:t>
            </a:r>
            <a:r>
              <a:rPr lang="tr-TR" dirty="0" smtClean="0"/>
              <a:t>ve Meyve Grubu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7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 smtClean="0"/>
              <a:t>Bu grupta yer alan besinler</a:t>
            </a:r>
            <a:endParaRPr lang="tr-TR" dirty="0" smtClean="0"/>
          </a:p>
          <a:p>
            <a:r>
              <a:rPr lang="tr-TR" dirty="0" smtClean="0"/>
              <a:t>Bitkilerin her türlü yenebilen kısmı sebze  ve meyve grubu altında toplanır.</a:t>
            </a:r>
          </a:p>
          <a:p>
            <a:r>
              <a:rPr lang="tr-TR" b="1" dirty="0" smtClean="0"/>
              <a:t>İçerdiği Önemli Besinler :</a:t>
            </a:r>
            <a:endParaRPr lang="tr-TR" dirty="0" smtClean="0"/>
          </a:p>
          <a:p>
            <a:r>
              <a:rPr lang="tr-TR" u="sng" dirty="0" smtClean="0"/>
              <a:t>Mineraller</a:t>
            </a:r>
            <a:r>
              <a:rPr lang="tr-TR" dirty="0" smtClean="0"/>
              <a:t> (</a:t>
            </a:r>
            <a:r>
              <a:rPr lang="tr-TR" dirty="0" smtClean="0"/>
              <a:t>kalsiyum, potasyum, demir, magnezyum </a:t>
            </a:r>
            <a:r>
              <a:rPr lang="tr-TR" dirty="0" smtClean="0"/>
              <a:t>) </a:t>
            </a:r>
          </a:p>
          <a:p>
            <a:r>
              <a:rPr lang="tr-TR" u="sng" dirty="0" smtClean="0"/>
              <a:t>V</a:t>
            </a:r>
            <a:r>
              <a:rPr lang="tr-TR" u="sng" dirty="0" smtClean="0"/>
              <a:t>itaminler</a:t>
            </a:r>
            <a:r>
              <a:rPr lang="tr-TR" dirty="0" smtClean="0"/>
              <a:t> (</a:t>
            </a:r>
            <a:r>
              <a:rPr lang="tr-TR" dirty="0" err="1" smtClean="0"/>
              <a:t>Folik</a:t>
            </a:r>
            <a:r>
              <a:rPr lang="tr-TR" dirty="0" smtClean="0"/>
              <a:t> </a:t>
            </a:r>
            <a:r>
              <a:rPr lang="tr-TR" dirty="0" smtClean="0"/>
              <a:t>asit, E, C, B2 </a:t>
            </a:r>
            <a:r>
              <a:rPr lang="tr-TR" dirty="0" smtClean="0"/>
              <a:t>vitamini) bakımından zengindirler</a:t>
            </a:r>
          </a:p>
          <a:p>
            <a:endParaRPr lang="tr-TR" dirty="0" smtClean="0"/>
          </a:p>
          <a:p>
            <a:r>
              <a:rPr lang="tr-TR" dirty="0" smtClean="0"/>
              <a:t>Tüm sebze ve meyveler besin değeri içeriği ve ekonomik olması açısından mevsiminde, bol ve ucuz bulunduğu dönemlerde </a:t>
            </a:r>
            <a:r>
              <a:rPr lang="tr-TR" b="1" dirty="0" smtClean="0"/>
              <a:t>en az 5 porsiyon meyve ve sebze</a:t>
            </a:r>
            <a:r>
              <a:rPr lang="tr-TR" dirty="0" smtClean="0"/>
              <a:t> tüketilmesi önerilmektedir.</a:t>
            </a:r>
          </a:p>
          <a:p>
            <a:r>
              <a:rPr lang="tr-TR" b="1" dirty="0" smtClean="0"/>
              <a:t>Örneğin ;</a:t>
            </a:r>
            <a:endParaRPr lang="tr-TR" dirty="0" smtClean="0"/>
          </a:p>
          <a:p>
            <a:r>
              <a:rPr lang="tr-TR" b="1" dirty="0" smtClean="0"/>
              <a:t>1 porsiyon meyve  = 1orta boy elma veya 1 orta boy portakal veya 1 büyük boy mandalina</a:t>
            </a:r>
            <a:endParaRPr lang="tr-TR" dirty="0" smtClean="0"/>
          </a:p>
          <a:p>
            <a:r>
              <a:rPr lang="tr-TR" b="1" dirty="0" smtClean="0"/>
              <a:t>1 porsiyon sebze = 4-5 yemek kaşığı sebze yemeği  veya 1 kase salata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5-Ekmek </a:t>
            </a:r>
            <a:r>
              <a:rPr lang="tr-TR" dirty="0" smtClean="0"/>
              <a:t>ve Tahıl Grubu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Bu grupta yer alan besinler</a:t>
            </a:r>
            <a:endParaRPr lang="tr-TR" dirty="0" smtClean="0"/>
          </a:p>
          <a:p>
            <a:r>
              <a:rPr lang="tr-TR" dirty="0" smtClean="0"/>
              <a:t>Buğday, pirinç, mısır, çavdar ve yulaf gibi tahıl taneleri ve bunlardan yapılan un, bulgur, yarma, gevrek ve benzeri ürünler bu grup içinde yer alır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u="sng" dirty="0" smtClean="0"/>
              <a:t>Ekmek ve Tahıl Grubu İçin Öneriler</a:t>
            </a:r>
          </a:p>
          <a:p>
            <a:r>
              <a:rPr lang="tr-TR" dirty="0" smtClean="0"/>
              <a:t>Tam tahıl ürünlerini tüketin.</a:t>
            </a:r>
          </a:p>
          <a:p>
            <a:r>
              <a:rPr lang="tr-TR" dirty="0" smtClean="0"/>
              <a:t>Tüketilecek miktar bireyin ağırlık ve bedensel çalışma durumuna göre değişir. Az hareketli, şişman bireylere günde 3 ince dilim ekmek (75 g) yeterli </a:t>
            </a:r>
            <a:r>
              <a:rPr lang="tr-TR" dirty="0" smtClean="0"/>
              <a:t>iken, </a:t>
            </a:r>
            <a:r>
              <a:rPr lang="tr-TR" dirty="0" smtClean="0"/>
              <a:t>zayıf bireyler, ağır işte çalışanlar </a:t>
            </a:r>
            <a:r>
              <a:rPr lang="tr-TR" dirty="0" smtClean="0"/>
              <a:t> 9-15 dilim </a:t>
            </a:r>
            <a:r>
              <a:rPr lang="tr-TR" dirty="0" smtClean="0"/>
              <a:t>yiyebilirler.</a:t>
            </a:r>
          </a:p>
          <a:p>
            <a:r>
              <a:rPr lang="tr-TR" dirty="0" smtClean="0"/>
              <a:t>Protein </a:t>
            </a:r>
            <a:r>
              <a:rPr lang="tr-TR" dirty="0" smtClean="0"/>
              <a:t>ve vitamin içeriğini arttırmak için diğer besinlerle (kuru baklagiller, süt </a:t>
            </a:r>
            <a:r>
              <a:rPr lang="tr-TR" dirty="0" smtClean="0"/>
              <a:t>ve süt </a:t>
            </a:r>
            <a:r>
              <a:rPr lang="tr-TR" dirty="0" smtClean="0"/>
              <a:t>ürünleri) birlikte tüketin.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Yeterli ve Dengeli Beslenen Kişiler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400" dirty="0" smtClean="0"/>
          </a:p>
          <a:p>
            <a:r>
              <a:rPr lang="tr-TR" sz="2800" dirty="0" smtClean="0"/>
              <a:t>Sağlam ve sağlıklı bir görünüştedir.</a:t>
            </a:r>
          </a:p>
          <a:p>
            <a:r>
              <a:rPr lang="tr-TR" sz="2800" dirty="0" smtClean="0"/>
              <a:t>Hareketli ve esnek bir bedene,</a:t>
            </a:r>
          </a:p>
          <a:p>
            <a:r>
              <a:rPr lang="tr-TR" sz="2800" dirty="0" smtClean="0"/>
              <a:t>Muntazam bir cilde, canlı ve parlak saçlara ve gözlere,</a:t>
            </a:r>
          </a:p>
          <a:p>
            <a:r>
              <a:rPr lang="tr-TR" sz="2800" dirty="0" smtClean="0"/>
              <a:t>Kuvvetli, gelişimi normal kaslara,</a:t>
            </a:r>
          </a:p>
          <a:p>
            <a:r>
              <a:rPr lang="tr-TR" sz="2800" dirty="0" smtClean="0"/>
              <a:t>Çalışmaya istekli kişiliğe,</a:t>
            </a:r>
          </a:p>
          <a:p>
            <a:r>
              <a:rPr lang="tr-TR" sz="2800" dirty="0" smtClean="0"/>
              <a:t>Boy uzunluğuna uygun vücut ağırlığına,</a:t>
            </a:r>
          </a:p>
          <a:p>
            <a:r>
              <a:rPr lang="tr-TR" sz="2800" dirty="0" smtClean="0"/>
              <a:t>Normal zihinsel gelişme,</a:t>
            </a:r>
          </a:p>
          <a:p>
            <a:r>
              <a:rPr lang="tr-TR" sz="2800" dirty="0" smtClean="0"/>
              <a:t>Sık sık hasta olmayan bir yapıya sahiptir.</a:t>
            </a:r>
            <a:endParaRPr lang="tr-T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ERGENLİK DÖNEMİ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**Bu dönemde kazanılan beslenme alışkanlıkları yetişkin dönemin kalıcı alışkanlıklarına zemin oluşturur.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**Sağlıklı bir erişkin yaşamı için ergenlik en önemli fırsat dönemlerinden biridir.</a:t>
            </a:r>
            <a:endParaRPr lang="tr-TR" sz="2400" dirty="0"/>
          </a:p>
        </p:txBody>
      </p:sp>
      <p:pic>
        <p:nvPicPr>
          <p:cNvPr id="5" name="Picture 2" descr="C:\Documents and Settings\User\Desktop\kardesiolamaynal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857628"/>
            <a:ext cx="4695825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2492896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</a:rPr>
              <a:t>BESLENME</a:t>
            </a:r>
            <a:r>
              <a:rPr lang="tr-TR" sz="2800" dirty="0" err="1" smtClean="0"/>
              <a:t>;Ağız</a:t>
            </a:r>
            <a:r>
              <a:rPr lang="tr-TR" sz="2800" dirty="0" smtClean="0"/>
              <a:t> </a:t>
            </a:r>
            <a:r>
              <a:rPr lang="tr-TR" sz="2800" dirty="0"/>
              <a:t>yolu ile alınan besinlerin </a:t>
            </a:r>
            <a:r>
              <a:rPr lang="tr-TR" sz="2800" dirty="0" err="1"/>
              <a:t>gastrointestinal</a:t>
            </a:r>
            <a:r>
              <a:rPr lang="tr-TR" sz="2800" dirty="0"/>
              <a:t> (sindirim) sistemde önce sindirilmesi, besin öğelerinin daha sonra emilerek vücut tarafından </a:t>
            </a:r>
            <a:r>
              <a:rPr lang="tr-TR" sz="2800" dirty="0" smtClean="0"/>
              <a:t>kullanılmasıdır.</a:t>
            </a:r>
            <a:endParaRPr lang="tr-TR" sz="2800" dirty="0"/>
          </a:p>
        </p:txBody>
      </p:sp>
      <p:pic>
        <p:nvPicPr>
          <p:cNvPr id="2050" name="Picture 2" descr="C:\Documents and Settings\User\Desktop\gorsel-3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5" y="2420888"/>
            <a:ext cx="5400600" cy="3383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FAST FOOD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endParaRPr lang="tr-TR" sz="3600" b="1" dirty="0" smtClean="0">
              <a:solidFill>
                <a:srgbClr val="FF9900"/>
              </a:solidFill>
            </a:endParaRPr>
          </a:p>
          <a:p>
            <a:pPr>
              <a:buFont typeface="Wingdings 2" pitchFamily="18" charset="2"/>
              <a:buNone/>
              <a:tabLst>
                <a:tab pos="457200" algn="l"/>
              </a:tabLst>
            </a:pPr>
            <a:r>
              <a:rPr lang="tr-TR" dirty="0" smtClean="0"/>
              <a:t>Yağ şeker tuz yönünden</a:t>
            </a:r>
            <a:r>
              <a:rPr lang="tr-TR" b="1" dirty="0" smtClean="0">
                <a:solidFill>
                  <a:schemeClr val="hlink"/>
                </a:solidFill>
              </a:rPr>
              <a:t> zengin</a:t>
            </a:r>
          </a:p>
          <a:p>
            <a:pPr>
              <a:buFont typeface="Wingdings 2" pitchFamily="18" charset="2"/>
              <a:buNone/>
              <a:tabLst>
                <a:tab pos="457200" algn="l"/>
              </a:tabLst>
            </a:pPr>
            <a:r>
              <a:rPr lang="tr-TR" dirty="0" smtClean="0"/>
              <a:t>Vitamin mineral yönünden </a:t>
            </a:r>
            <a:r>
              <a:rPr lang="tr-TR" b="1" dirty="0" smtClean="0">
                <a:solidFill>
                  <a:schemeClr val="hlink"/>
                </a:solidFill>
              </a:rPr>
              <a:t>fakir</a:t>
            </a:r>
          </a:p>
          <a:p>
            <a:pPr>
              <a:buFont typeface="Wingdings 2" pitchFamily="18" charset="2"/>
              <a:buNone/>
              <a:tabLst>
                <a:tab pos="457200" algn="l"/>
              </a:tabLst>
            </a:pPr>
            <a:r>
              <a:rPr lang="tr-TR" b="1" dirty="0" smtClean="0">
                <a:solidFill>
                  <a:schemeClr val="hlink"/>
                </a:solidFill>
              </a:rPr>
              <a:t> </a:t>
            </a:r>
            <a:r>
              <a:rPr lang="tr-TR" b="1" dirty="0" smtClean="0"/>
              <a:t>yiyeceklere </a:t>
            </a:r>
            <a:r>
              <a:rPr lang="tr-TR" b="1" dirty="0" err="1" smtClean="0"/>
              <a:t>fast</a:t>
            </a:r>
            <a:r>
              <a:rPr lang="tr-TR" b="1" dirty="0" smtClean="0"/>
              <a:t> </a:t>
            </a:r>
            <a:r>
              <a:rPr lang="tr-TR" b="1" dirty="0" err="1" smtClean="0"/>
              <a:t>food</a:t>
            </a:r>
            <a:r>
              <a:rPr lang="tr-TR" b="1" dirty="0" smtClean="0"/>
              <a:t> (hazır yiyecek ) denir.</a:t>
            </a:r>
          </a:p>
          <a:p>
            <a:endParaRPr lang="tr-TR" dirty="0"/>
          </a:p>
        </p:txBody>
      </p:sp>
      <p:pic>
        <p:nvPicPr>
          <p:cNvPr id="5" name="Picture 13" descr="npo00043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71612"/>
            <a:ext cx="2786082" cy="2000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050" name="Picture 2" descr="C:\Documents and Settings\User\Desktop\Pizza_be568-1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571876"/>
            <a:ext cx="2786082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YANLIŞ BESLENME SONUCU OLUŞABİLECEK HASTALIKLAR</a:t>
            </a:r>
            <a:endParaRPr lang="tr-TR" sz="3200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4038600" cy="5026029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Obezite</a:t>
            </a:r>
            <a:r>
              <a:rPr lang="tr-TR" sz="2400" dirty="0" smtClean="0"/>
              <a:t> (</a:t>
            </a:r>
            <a:r>
              <a:rPr lang="tr-TR" sz="2400" u="sng" dirty="0" smtClean="0"/>
              <a:t>en </a:t>
            </a:r>
            <a:r>
              <a:rPr lang="tr-TR" sz="2400" u="sng" dirty="0"/>
              <a:t>önemli sorun</a:t>
            </a:r>
            <a:r>
              <a:rPr lang="tr-TR" sz="2400" dirty="0" smtClean="0"/>
              <a:t>)</a:t>
            </a:r>
          </a:p>
          <a:p>
            <a:r>
              <a:rPr lang="tr-TR" sz="2400" dirty="0" smtClean="0"/>
              <a:t>Diş çürükler</a:t>
            </a:r>
          </a:p>
          <a:p>
            <a:r>
              <a:rPr lang="tr-TR" sz="2400" dirty="0"/>
              <a:t>Final boyda kısalık </a:t>
            </a:r>
            <a:endParaRPr lang="tr-TR" sz="2400" dirty="0" smtClean="0"/>
          </a:p>
          <a:p>
            <a:r>
              <a:rPr lang="tr-TR" sz="2400" dirty="0" smtClean="0"/>
              <a:t>Kansızlık</a:t>
            </a:r>
          </a:p>
          <a:p>
            <a:r>
              <a:rPr lang="tr-TR" sz="2400" dirty="0" smtClean="0"/>
              <a:t>Vitamin eksiklikleri</a:t>
            </a:r>
          </a:p>
          <a:p>
            <a:r>
              <a:rPr lang="tr-TR" sz="2400" dirty="0" smtClean="0"/>
              <a:t>Mineral eksiklikleri</a:t>
            </a:r>
          </a:p>
          <a:p>
            <a:r>
              <a:rPr lang="tr-TR" sz="2400" dirty="0" smtClean="0"/>
              <a:t>Yüksek tansiyon</a:t>
            </a:r>
          </a:p>
          <a:p>
            <a:r>
              <a:rPr lang="tr-TR" sz="2400" dirty="0" smtClean="0"/>
              <a:t>Normale göre düşük kiloda olma</a:t>
            </a:r>
          </a:p>
          <a:p>
            <a:r>
              <a:rPr lang="tr-TR" sz="2400" dirty="0" smtClean="0"/>
              <a:t>Şeker hastalığı(tip-2)</a:t>
            </a:r>
          </a:p>
          <a:p>
            <a:r>
              <a:rPr lang="tr-TR" sz="2400" dirty="0" smtClean="0"/>
              <a:t>Osteoporoz (kemik erimesi)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4644008" y="1412776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     Kalp hastalıkları</a:t>
            </a:r>
          </a:p>
          <a:p>
            <a:r>
              <a:rPr lang="tr-TR" sz="2400" dirty="0" smtClean="0"/>
              <a:t>     Cilt problemleri</a:t>
            </a:r>
          </a:p>
          <a:p>
            <a:r>
              <a:rPr lang="tr-TR" sz="2400" dirty="0" smtClean="0"/>
              <a:t>     Sık solunum yolu       enfeksiyonları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Besin Grupları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r>
              <a:rPr lang="tr-TR" dirty="0" smtClean="0"/>
              <a:t>Yeterli </a:t>
            </a:r>
            <a:r>
              <a:rPr lang="tr-TR" dirty="0" smtClean="0"/>
              <a:t>ve dengeli beslenme için aşağıdaki 5 temel besin grubunda yer alan besinlerden önerilen miktarda tüketilmelidir.</a:t>
            </a:r>
          </a:p>
          <a:p>
            <a:r>
              <a:rPr lang="tr-TR" dirty="0" smtClean="0"/>
              <a:t>1-Süt Grubu</a:t>
            </a:r>
          </a:p>
          <a:p>
            <a:r>
              <a:rPr lang="tr-TR" dirty="0" smtClean="0"/>
              <a:t>2-</a:t>
            </a:r>
            <a:r>
              <a:rPr lang="tr-TR" dirty="0" smtClean="0"/>
              <a:t>Et-Yumurta-</a:t>
            </a:r>
            <a:r>
              <a:rPr lang="tr-TR" dirty="0" err="1" smtClean="0"/>
              <a:t>Kurubaklagil</a:t>
            </a:r>
            <a:r>
              <a:rPr lang="tr-TR" dirty="0" smtClean="0"/>
              <a:t> Grubu</a:t>
            </a:r>
          </a:p>
          <a:p>
            <a:r>
              <a:rPr lang="tr-TR" dirty="0" smtClean="0"/>
              <a:t>3-</a:t>
            </a:r>
            <a:r>
              <a:rPr lang="tr-TR" dirty="0" smtClean="0"/>
              <a:t>Yağlı Tohumlar</a:t>
            </a:r>
          </a:p>
          <a:p>
            <a:r>
              <a:rPr lang="tr-TR" dirty="0" smtClean="0"/>
              <a:t>4-</a:t>
            </a:r>
            <a:r>
              <a:rPr lang="tr-TR" dirty="0" smtClean="0"/>
              <a:t>Sebze ve Meyve </a:t>
            </a:r>
            <a:r>
              <a:rPr lang="tr-TR" dirty="0" smtClean="0"/>
              <a:t>Grubu</a:t>
            </a:r>
          </a:p>
          <a:p>
            <a:r>
              <a:rPr lang="tr-TR" dirty="0" smtClean="0"/>
              <a:t>5-</a:t>
            </a:r>
            <a:r>
              <a:rPr lang="tr-TR" dirty="0" smtClean="0"/>
              <a:t>Ekmek ve Tahıl Grubu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1-</a:t>
            </a:r>
            <a:r>
              <a:rPr lang="tr-TR" b="1" dirty="0" smtClean="0"/>
              <a:t>Süt Grubu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Başta </a:t>
            </a:r>
            <a:r>
              <a:rPr lang="tr-TR" dirty="0" smtClean="0"/>
              <a:t>yetişkin kadınlar, çocuklar ve gençler olmak üzere tüm yaş gruplarının bu grubu her gün tüketmesi gerekir.</a:t>
            </a:r>
          </a:p>
          <a:p>
            <a:r>
              <a:rPr lang="tr-TR" b="1" dirty="0" smtClean="0"/>
              <a:t>Bu grupta yer alan besinler:</a:t>
            </a:r>
            <a:endParaRPr lang="tr-TR" dirty="0" smtClean="0"/>
          </a:p>
          <a:p>
            <a:r>
              <a:rPr lang="tr-TR" dirty="0" smtClean="0"/>
              <a:t>Süt ve yerine geçen besinler; yoğurt, peynir ve süttozu gibi sütten yapılan besinler</a:t>
            </a:r>
          </a:p>
          <a:p>
            <a:r>
              <a:rPr lang="tr-TR" b="1" dirty="0" smtClean="0"/>
              <a:t>İçerdiği Önemli Besinler :</a:t>
            </a:r>
            <a:endParaRPr lang="tr-TR" dirty="0" smtClean="0"/>
          </a:p>
          <a:p>
            <a:r>
              <a:rPr lang="tr-TR" dirty="0" smtClean="0"/>
              <a:t>Protein, kalsiyum, fosfor, B2 vitamini (</a:t>
            </a:r>
            <a:r>
              <a:rPr lang="tr-TR" dirty="0" err="1" smtClean="0"/>
              <a:t>riboflavin</a:t>
            </a:r>
            <a:r>
              <a:rPr lang="tr-TR" dirty="0" smtClean="0"/>
              <a:t>) ve vitamin B12 olmak üzere birçok besin öğesinin önemli kaynağıdır.</a:t>
            </a:r>
          </a:p>
          <a:p>
            <a:r>
              <a:rPr lang="tr-TR" b="1" dirty="0" smtClean="0"/>
              <a:t>Başlıca Görevleri:</a:t>
            </a:r>
            <a:endParaRPr lang="tr-TR" dirty="0" smtClean="0"/>
          </a:p>
          <a:p>
            <a:r>
              <a:rPr lang="tr-TR" dirty="0" smtClean="0"/>
              <a:t>Kalsiyumdan zengin olan bu grup kemiklerin ve dişlerin sağlıklı gelişiminde ve hücre çalışmasında önemli rol oynar.</a:t>
            </a:r>
          </a:p>
          <a:p>
            <a:pPr algn="ctr"/>
            <a:r>
              <a:rPr lang="tr-TR" dirty="0" smtClean="0"/>
              <a:t>Her gün yetişkin bireylerin </a:t>
            </a:r>
            <a:r>
              <a:rPr lang="tr-TR" b="1" dirty="0" smtClean="0"/>
              <a:t>günlük  2 porsiyon</a:t>
            </a:r>
            <a:r>
              <a:rPr lang="tr-TR" dirty="0" smtClean="0"/>
              <a:t>, çocukların, </a:t>
            </a:r>
            <a:r>
              <a:rPr lang="tr-TR" dirty="0" err="1" smtClean="0"/>
              <a:t>adölesan</a:t>
            </a:r>
            <a:r>
              <a:rPr lang="tr-TR" dirty="0" smtClean="0"/>
              <a:t> dönemi </a:t>
            </a:r>
            <a:r>
              <a:rPr lang="tr-TR" dirty="0" smtClean="0"/>
              <a:t>gençlerin,</a:t>
            </a:r>
            <a:r>
              <a:rPr lang="tr-TR" b="1" dirty="0" smtClean="0"/>
              <a:t> 3-4 porsiyon</a:t>
            </a:r>
            <a:r>
              <a:rPr lang="tr-TR" dirty="0" smtClean="0"/>
              <a:t> süt ve yerine geçen besinleri tüketmeleri gerekir. Bir </a:t>
            </a:r>
            <a:r>
              <a:rPr lang="tr-TR" b="1" dirty="0" smtClean="0"/>
              <a:t>orta boy su bardağı (200 </a:t>
            </a:r>
            <a:r>
              <a:rPr lang="tr-TR" b="1" dirty="0" err="1" smtClean="0"/>
              <a:t>cc</a:t>
            </a:r>
            <a:r>
              <a:rPr lang="tr-TR" b="1" dirty="0" smtClean="0"/>
              <a:t>) süt veya yoğurt ile iki kibrit kutusu büyüklüğünde peynir bir porsiyondur.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2-</a:t>
            </a:r>
            <a:r>
              <a:rPr lang="tr-TR" dirty="0" smtClean="0"/>
              <a:t>Et-Yumurta-</a:t>
            </a:r>
            <a:r>
              <a:rPr lang="tr-TR" dirty="0" err="1" smtClean="0"/>
              <a:t>Kurubaklagil</a:t>
            </a:r>
            <a:r>
              <a:rPr lang="tr-TR" dirty="0" smtClean="0"/>
              <a:t> Grubu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b="1" dirty="0" smtClean="0"/>
              <a:t>Bu grupta yer alan besinler:</a:t>
            </a:r>
            <a:endParaRPr lang="tr-TR" dirty="0" smtClean="0"/>
          </a:p>
          <a:p>
            <a:r>
              <a:rPr lang="tr-TR" dirty="0" smtClean="0"/>
              <a:t>Et, tavuk, balık, yumurta, kuru fasulye, nohut, mercimek gibi besinler bulunur. Ceviz, fındık, fıstık gibi yağlı tohumlar da bu grupta yer alır.</a:t>
            </a:r>
          </a:p>
          <a:p>
            <a:r>
              <a:rPr lang="tr-TR" b="1" dirty="0" smtClean="0"/>
              <a:t>İçerdiği Önemli Besinler :</a:t>
            </a:r>
            <a:endParaRPr lang="tr-TR" dirty="0" smtClean="0"/>
          </a:p>
          <a:p>
            <a:r>
              <a:rPr lang="tr-TR" dirty="0" smtClean="0"/>
              <a:t>Protein, demir, çinko, fosfor, magnezyum, B6, B12, B1 ve A vitamini, posa (</a:t>
            </a:r>
            <a:r>
              <a:rPr lang="tr-TR" dirty="0" err="1" smtClean="0"/>
              <a:t>kurubaklagiller</a:t>
            </a:r>
            <a:r>
              <a:rPr lang="tr-TR" dirty="0" smtClean="0"/>
              <a:t>) içerir.</a:t>
            </a:r>
          </a:p>
          <a:p>
            <a:r>
              <a:rPr lang="tr-TR" b="1" dirty="0" smtClean="0"/>
              <a:t>Başlıca Görevleri:</a:t>
            </a:r>
            <a:endParaRPr lang="tr-TR" dirty="0" smtClean="0"/>
          </a:p>
          <a:p>
            <a:r>
              <a:rPr lang="tr-TR" dirty="0" smtClean="0"/>
              <a:t>Hücre yenilenmesi, doku onarımı ve görme işlevinde görev alan besin öğelerini sağlarlar.</a:t>
            </a:r>
          </a:p>
          <a:p>
            <a:r>
              <a:rPr lang="tr-TR" dirty="0" smtClean="0"/>
              <a:t>Kan yapımında görevli en önemli besin öğeleri bu grup tarafından sağlanır.</a:t>
            </a:r>
          </a:p>
          <a:p>
            <a:r>
              <a:rPr lang="tr-TR" dirty="0" smtClean="0"/>
              <a:t>Sinir, sindirim sistemi ve deri sağlığında görev alan besin öğeleri en çok bu grupta bulunur.</a:t>
            </a:r>
          </a:p>
          <a:p>
            <a:r>
              <a:rPr lang="tr-TR" dirty="0" smtClean="0"/>
              <a:t>Hastalıklara karşı direnç kazanılmasında rolü olan en önemli besin grubudur.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00" dirty="0" smtClean="0"/>
              <a:t>.</a:t>
            </a:r>
            <a:endParaRPr lang="tr-TR" sz="1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tr-TR" sz="2400" dirty="0" smtClean="0"/>
              <a:t>Etler iyi kalite protein kaynağıdır. Özellikle protein gereksiniminin arttığı, hızlı  büyümenin olduğu bebeklik, çocukluk dönemlerinde diyette mutlaka yer alması gerekir.</a:t>
            </a:r>
            <a:r>
              <a:rPr lang="tr-TR" sz="2400" b="1" dirty="0" smtClean="0"/>
              <a:t>Günlük  2-3 köfte kadar et-tavuk-balık-hindi tüketilmelidir.</a:t>
            </a:r>
            <a:endParaRPr lang="tr-TR" sz="2400" dirty="0" smtClean="0"/>
          </a:p>
          <a:p>
            <a:r>
              <a:rPr lang="tr-TR" sz="2400" dirty="0" err="1" smtClean="0"/>
              <a:t>Omega</a:t>
            </a:r>
            <a:r>
              <a:rPr lang="tr-TR" sz="2400" dirty="0" smtClean="0"/>
              <a:t>–3 </a:t>
            </a:r>
            <a:r>
              <a:rPr lang="tr-TR" sz="2400" dirty="0" smtClean="0"/>
              <a:t> </a:t>
            </a:r>
            <a:r>
              <a:rPr lang="tr-TR" sz="2400" dirty="0" smtClean="0"/>
              <a:t>içeriği yüksek olduğu için sağlıklı beslenme için </a:t>
            </a:r>
            <a:r>
              <a:rPr lang="tr-TR" sz="2400" b="1" dirty="0" smtClean="0"/>
              <a:t>haftada en az  2 kez balık </a:t>
            </a:r>
            <a:r>
              <a:rPr lang="tr-TR" sz="2400" dirty="0" smtClean="0"/>
              <a:t>yenilmelidir.</a:t>
            </a:r>
          </a:p>
          <a:p>
            <a:r>
              <a:rPr lang="tr-TR" sz="2400" dirty="0" smtClean="0"/>
              <a:t>Protein kalitesi yüksek olduğu için</a:t>
            </a:r>
            <a:r>
              <a:rPr lang="tr-TR" sz="2400" b="1" dirty="0" smtClean="0"/>
              <a:t> bebek ve çocuklar tarafından her gün bir adet </a:t>
            </a:r>
            <a:r>
              <a:rPr lang="tr-TR" sz="2400" b="1" dirty="0" smtClean="0"/>
              <a:t>yumurta</a:t>
            </a:r>
            <a:r>
              <a:rPr lang="tr-TR" sz="2400" dirty="0" smtClean="0"/>
              <a:t> tüketilmesi yararlıdır.</a:t>
            </a:r>
          </a:p>
          <a:p>
            <a:r>
              <a:rPr lang="sv-SE" sz="2400" dirty="0" smtClean="0"/>
              <a:t>Özellikle kuru baklagillerin </a:t>
            </a:r>
            <a:r>
              <a:rPr lang="sv-SE" sz="2400" b="1" dirty="0" smtClean="0"/>
              <a:t>haftada 2-3 kez tüketilmesi</a:t>
            </a:r>
            <a:r>
              <a:rPr lang="sv-SE" sz="2400" dirty="0" smtClean="0"/>
              <a:t> önerilmektedir.</a:t>
            </a:r>
          </a:p>
          <a:p>
            <a:endParaRPr lang="tr-TR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20736467</TotalTime>
  <Words>618</Words>
  <Application>Microsoft Office PowerPoint</Application>
  <PresentationFormat>Ekran Gösterisi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ERGENLİKTE BESLENME</vt:lpstr>
      <vt:lpstr>ERGENLİK DÖNEMİ</vt:lpstr>
      <vt:lpstr>BESLENME;Ağız yolu ile alınan besinlerin gastrointestinal (sindirim) sistemde önce sindirilmesi, besin öğelerinin daha sonra emilerek vücut tarafından kullanılmasıdır.</vt:lpstr>
      <vt:lpstr>FAST FOOD</vt:lpstr>
      <vt:lpstr>YANLIŞ BESLENME SONUCU OLUŞABİLECEK HASTALIKLAR</vt:lpstr>
      <vt:lpstr>Temel Besin Grupları</vt:lpstr>
      <vt:lpstr>1-Süt Grubu </vt:lpstr>
      <vt:lpstr>2-Et-Yumurta-Kurubaklagil Grubu </vt:lpstr>
      <vt:lpstr>.</vt:lpstr>
      <vt:lpstr>3- Yağlı Tohumlar </vt:lpstr>
      <vt:lpstr>4-Sebze ve Meyve Grubu </vt:lpstr>
      <vt:lpstr>5-Ekmek ve Tahıl Grubu </vt:lpstr>
      <vt:lpstr>Yeterli ve Dengeli Beslenen Kişiler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ERGENLER SAĞLIKTA YARIŞIYOR</dc:title>
  <dc:creator>Microsoft-PC</dc:creator>
  <cp:lastModifiedBy>Malatya</cp:lastModifiedBy>
  <cp:revision>261</cp:revision>
  <dcterms:created xsi:type="dcterms:W3CDTF">2015-12-15T11:01:26Z</dcterms:created>
  <dcterms:modified xsi:type="dcterms:W3CDTF">2019-03-06T13:50:45Z</dcterms:modified>
</cp:coreProperties>
</file>