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8"/>
  </p:notesMasterIdLst>
  <p:sldIdLst>
    <p:sldId id="257" r:id="rId2"/>
    <p:sldId id="833" r:id="rId3"/>
    <p:sldId id="699" r:id="rId4"/>
    <p:sldId id="829" r:id="rId5"/>
    <p:sldId id="790" r:id="rId6"/>
    <p:sldId id="701" r:id="rId7"/>
    <p:sldId id="702" r:id="rId8"/>
    <p:sldId id="789" r:id="rId9"/>
    <p:sldId id="800" r:id="rId10"/>
    <p:sldId id="801" r:id="rId11"/>
    <p:sldId id="795" r:id="rId12"/>
    <p:sldId id="798" r:id="rId13"/>
    <p:sldId id="799" r:id="rId14"/>
    <p:sldId id="796" r:id="rId15"/>
    <p:sldId id="797" r:id="rId16"/>
    <p:sldId id="802" r:id="rId17"/>
    <p:sldId id="793" r:id="rId18"/>
    <p:sldId id="792" r:id="rId19"/>
    <p:sldId id="820" r:id="rId20"/>
    <p:sldId id="805" r:id="rId21"/>
    <p:sldId id="804" r:id="rId22"/>
    <p:sldId id="803" r:id="rId23"/>
    <p:sldId id="811" r:id="rId24"/>
    <p:sldId id="810" r:id="rId25"/>
    <p:sldId id="809" r:id="rId26"/>
    <p:sldId id="808" r:id="rId27"/>
    <p:sldId id="807" r:id="rId28"/>
    <p:sldId id="806" r:id="rId29"/>
    <p:sldId id="778" r:id="rId30"/>
    <p:sldId id="777" r:id="rId31"/>
    <p:sldId id="776" r:id="rId32"/>
    <p:sldId id="781" r:id="rId33"/>
    <p:sldId id="780" r:id="rId34"/>
    <p:sldId id="775" r:id="rId35"/>
    <p:sldId id="783" r:id="rId36"/>
    <p:sldId id="785" r:id="rId3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00"/>
    <a:srgbClr val="FFFF00"/>
    <a:srgbClr val="FF3300"/>
    <a:srgbClr val="2106A8"/>
    <a:srgbClr val="808000"/>
    <a:srgbClr val="CC0000"/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94719" autoAdjust="0"/>
  </p:normalViewPr>
  <p:slideViewPr>
    <p:cSldViewPr>
      <p:cViewPr>
        <p:scale>
          <a:sx n="59" d="100"/>
          <a:sy n="59" d="100"/>
        </p:scale>
        <p:origin x="-3030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CB66DE2-4619-4940-93E2-D830E15610F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506259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7B8E0-9D1C-4A9A-AA28-274BFAEE547E}" type="slidenum">
              <a:rPr lang="tr-TR" smtClean="0"/>
              <a:pPr/>
              <a:t>1</a:t>
            </a:fld>
            <a:endParaRPr lang="tr-T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</p:grpSp>
      </p:grpSp>
      <p:sp>
        <p:nvSpPr>
          <p:cNvPr id="30007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0007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135F0-3A4B-4F93-9949-AAE158B554D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1DEB4-AD88-4D3D-9382-4DEEBC6073D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EC96C-26C3-4654-AA69-2A4762A4827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F9F1-6DD9-4293-AAB4-3604E8A7DC1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Başlık ve İçerik Üzerind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3954-12E3-4139-9551-9EE6557FD8F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E9B0C-9C57-49FD-A143-141B6B9E95D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dirty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5ABC8-994C-4D19-B4A4-6DE19F22EE0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8930-94B8-47BB-8840-A5EA05E8408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915D2-C4D7-4E16-8930-D7A01BB2289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8AC6D-7973-4B34-B804-AFA09558AE4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8C283-0D71-4132-A603-1D6A3C53B30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AE007-6ADE-4C93-98C4-EA7737FD595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92BF-201A-4438-AD9E-981A81FF9F6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FE9EC-FA42-4AD8-A5D0-374B342C89D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dirty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31038-F6C1-4E7C-B2B6-BADDF62B6D2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29901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1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1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1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1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1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1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1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1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2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2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sp>
          <p:nvSpPr>
            <p:cNvPr id="29902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dirty="0">
                <a:cs typeface="+mn-cs"/>
              </a:endParaRPr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29902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2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2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2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2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2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3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4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4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4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4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4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4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4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4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  <p:sp>
            <p:nvSpPr>
              <p:cNvPr id="29904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dirty="0">
                  <a:cs typeface="+mn-cs"/>
                </a:endParaRPr>
              </a:p>
            </p:txBody>
          </p:sp>
        </p:grpSp>
      </p:grpSp>
      <p:sp>
        <p:nvSpPr>
          <p:cNvPr id="29904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9905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9905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905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905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35F65A8-4735-4782-AA28-7C07C7EE363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3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kaleler.com/makale/saglik" TargetMode="External"/><Relationship Id="rId2" Type="http://schemas.openxmlformats.org/officeDocument/2006/relationships/hyperlink" Target="http://www.makaleler.com/makale/zayiflama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kaleler.com/makale/egzersiz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.milliyet.com.tr/YeniAnaResim/2011/09/23/fft99_mf1645878.Jpe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r/url?url=http://www.medyaline.com/antibiyotikler-obezite-yapiyor_94646.html&amp;rct=j&amp;frm=1&amp;q=&amp;esrc=s&amp;sa=U&amp;ei=l-6KVJrfH6r5ywPPqoKwBA&amp;ved=0CDQQ9QEwEA&amp;usg=AFQjCNG8S8F--Cox7dndx5I_T3YrEG2mgw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16013" y="836613"/>
            <a:ext cx="7704137" cy="5078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ERGENLERDE EGZERSİZ </a:t>
            </a:r>
            <a:r>
              <a:rPr lang="tr-TR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VE SPOR</a:t>
            </a:r>
          </a:p>
          <a:p>
            <a:pPr algn="ctr">
              <a:defRPr/>
            </a:pPr>
            <a:r>
              <a:rPr lang="tr-TR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DENİZ LEVENT</a:t>
            </a:r>
          </a:p>
          <a:p>
            <a:pPr algn="ctr">
              <a:defRPr/>
            </a:pPr>
            <a:r>
              <a:rPr lang="tr-TR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20 Mayıs Vakfı Turgut Özal Mesleki ve Teknik Anadolu Lisesi  </a:t>
            </a:r>
            <a:endParaRPr lang="tr-TR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476250"/>
            <a:ext cx="9144000" cy="6121400"/>
          </a:xfrm>
        </p:spPr>
        <p:txBody>
          <a:bodyPr/>
          <a:lstStyle/>
          <a:p>
            <a:pPr>
              <a:defRPr/>
            </a:pPr>
            <a:r>
              <a:rPr lang="tr-TR" b="1" dirty="0" smtClean="0"/>
              <a:t>Egzersiz farklı amaçlarla yapılabilir. </a:t>
            </a:r>
            <a:r>
              <a:rPr lang="tr-TR" dirty="0" smtClean="0"/>
              <a:t>Kimi </a:t>
            </a:r>
            <a:r>
              <a:rPr lang="tr-TR" u="sng" dirty="0" smtClean="0">
                <a:hlinkClick r:id="rId2" tooltip="Zayiflamak Makaleleri"/>
              </a:rPr>
              <a:t>zayıflamak</a:t>
            </a:r>
            <a:r>
              <a:rPr lang="tr-TR" dirty="0" smtClean="0"/>
              <a:t> için,</a:t>
            </a:r>
          </a:p>
          <a:p>
            <a:pPr>
              <a:defRPr/>
            </a:pPr>
            <a:r>
              <a:rPr lang="tr-TR" dirty="0" smtClean="0"/>
              <a:t> kimi kaslarını sıkılaştırmak için,</a:t>
            </a:r>
          </a:p>
          <a:p>
            <a:pPr>
              <a:defRPr/>
            </a:pPr>
            <a:r>
              <a:rPr lang="tr-TR" dirty="0" smtClean="0"/>
              <a:t> kimide </a:t>
            </a:r>
            <a:r>
              <a:rPr lang="tr-TR" u="sng" dirty="0" smtClean="0">
                <a:hlinkClick r:id="rId3" tooltip="Saglik Makaleleri"/>
              </a:rPr>
              <a:t>sağlık</a:t>
            </a:r>
            <a:r>
              <a:rPr lang="tr-TR" dirty="0" smtClean="0"/>
              <a:t> için </a:t>
            </a:r>
            <a:r>
              <a:rPr lang="tr-TR" u="sng" dirty="0" smtClean="0">
                <a:hlinkClick r:id="rId4" tooltip="Egzersiz Makaleleri"/>
              </a:rPr>
              <a:t>egzersiz</a:t>
            </a:r>
            <a:r>
              <a:rPr lang="tr-TR" dirty="0" smtClean="0"/>
              <a:t> yapabilir. </a:t>
            </a:r>
          </a:p>
          <a:p>
            <a:pPr>
              <a:defRPr/>
            </a:pPr>
            <a:r>
              <a:rPr lang="tr-TR" dirty="0" smtClean="0"/>
              <a:t>Sebep ne olursa olsun egzersiz şüphesiz kişi için oldukça faydalıdır. Haftada üç – dört kez yapılan kısa süreli ( otuz dakika gibi) egzersizler, sağlıklı bir yaşamın kapılarını açabilir. 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8" y="908050"/>
            <a:ext cx="8424862" cy="1800225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Neden egzersiz yapmamız gerekir?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404813"/>
            <a:ext cx="8964613" cy="5726112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 Tembelliği ve isteksizliği yenmek,</a:t>
            </a:r>
          </a:p>
          <a:p>
            <a:pPr>
              <a:defRPr/>
            </a:pPr>
            <a:r>
              <a:rPr lang="tr-TR" dirty="0" smtClean="0"/>
              <a:t>• İlgi duymayı geliştirmek,</a:t>
            </a:r>
          </a:p>
          <a:p>
            <a:pPr>
              <a:defRPr/>
            </a:pPr>
            <a:r>
              <a:rPr lang="tr-TR" dirty="0" smtClean="0"/>
              <a:t>• Streslerden uzaklaşmak,</a:t>
            </a:r>
          </a:p>
          <a:p>
            <a:pPr>
              <a:defRPr/>
            </a:pPr>
            <a:r>
              <a:rPr lang="tr-TR" dirty="0" smtClean="0"/>
              <a:t>• Vücudu çalıştırmak,</a:t>
            </a:r>
          </a:p>
          <a:p>
            <a:pPr>
              <a:defRPr/>
            </a:pPr>
            <a:r>
              <a:rPr lang="tr-TR" dirty="0" smtClean="0"/>
              <a:t>• Yaşlanmayı geciktirmek,</a:t>
            </a:r>
          </a:p>
          <a:p>
            <a:pPr>
              <a:defRPr/>
            </a:pPr>
            <a:r>
              <a:rPr lang="tr-TR" dirty="0" smtClean="0"/>
              <a:t>• Enerjiyi harcamak, boş zamanı değerlendirmek,</a:t>
            </a:r>
          </a:p>
          <a:p>
            <a:pPr>
              <a:defRPr/>
            </a:pPr>
            <a:r>
              <a:rPr lang="tr-TR" dirty="0" smtClean="0"/>
              <a:t>• Vücudun kapasitesini artırmak,</a:t>
            </a:r>
          </a:p>
          <a:p>
            <a:pPr>
              <a:defRPr/>
            </a:pPr>
            <a:r>
              <a:rPr lang="tr-TR" dirty="0" smtClean="0"/>
              <a:t>• Dolaşım sisteminin normal değerlerde çalışmasını sürdürmek,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12140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• Sistemleri daha fazla çalışmaya hazırlamak,</a:t>
            </a:r>
          </a:p>
          <a:p>
            <a:pPr>
              <a:defRPr/>
            </a:pPr>
            <a:r>
              <a:rPr lang="tr-TR" dirty="0" smtClean="0"/>
              <a:t>• Refleksleri hızlandırmak,</a:t>
            </a:r>
          </a:p>
          <a:p>
            <a:pPr>
              <a:defRPr/>
            </a:pPr>
            <a:r>
              <a:rPr lang="tr-TR" dirty="0" smtClean="0"/>
              <a:t>• Hareket ve sinir sisteminin aktivitesini sürdürmek, artırmak,</a:t>
            </a:r>
          </a:p>
          <a:p>
            <a:pPr>
              <a:defRPr/>
            </a:pPr>
            <a:r>
              <a:rPr lang="tr-TR" dirty="0" smtClean="0"/>
              <a:t>• Kasların kasılma sürelerini azaltmak,</a:t>
            </a:r>
          </a:p>
          <a:p>
            <a:pPr>
              <a:defRPr/>
            </a:pPr>
            <a:r>
              <a:rPr lang="tr-TR" dirty="0" smtClean="0"/>
              <a:t>• Kendine güveni ve yaşama gücünü artırmak,</a:t>
            </a:r>
          </a:p>
          <a:p>
            <a:pPr>
              <a:defRPr/>
            </a:pPr>
            <a:r>
              <a:rPr lang="tr-TR" dirty="0" smtClean="0"/>
              <a:t>• Spor oyunlarını beceri haline getirmek ve uygulamaktır.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2982913"/>
          </a:xfrm>
        </p:spPr>
        <p:txBody>
          <a:bodyPr/>
          <a:lstStyle/>
          <a:p>
            <a:pPr algn="l">
              <a:defRPr/>
            </a:pPr>
            <a:r>
              <a:rPr lang="tr-TR" dirty="0" smtClean="0">
                <a:solidFill>
                  <a:srgbClr val="FFFF00"/>
                </a:solidFill>
              </a:rPr>
              <a:t>Çağımızın en büyük hastalığı!!! 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23336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sz="6000" dirty="0" smtClean="0">
                <a:solidFill>
                  <a:srgbClr val="FFFF00"/>
                </a:solidFill>
              </a:rPr>
              <a:t>hareketsizlik…</a:t>
            </a:r>
            <a:endParaRPr lang="tr-TR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813"/>
            <a:ext cx="8362950" cy="5726112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Teknolojinin sağladığı olanaklar bize neredeyse yürümeyi unutturmuştur. Merdiven kullanmıyoruz asansörü tercih ediyoruz, markete bile arabayla gidiyoruz, bir çok yerde yürüyen merdivenler kullanılıyor.</a:t>
            </a:r>
          </a:p>
          <a:p>
            <a:pPr>
              <a:defRPr/>
            </a:pPr>
            <a:r>
              <a:rPr lang="tr-TR" dirty="0" smtClean="0"/>
              <a:t> Peki bütün bunlara bağlı yaşamak bize ne hale getiriyor hiç düşündük mü?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pic>
        <p:nvPicPr>
          <p:cNvPr id="18435" name="Picture 5" descr="pic3132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Yer Tutucusu"/>
          <p:cNvSpPr>
            <a:spLocks noGrp="1"/>
          </p:cNvSpPr>
          <p:nvPr>
            <p:ph type="body" sz="half" idx="1"/>
          </p:nvPr>
        </p:nvSpPr>
        <p:spPr>
          <a:xfrm>
            <a:off x="250825" y="836613"/>
            <a:ext cx="8713788" cy="561657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İnsan bedeni özel yetenekleri olan mükemmel bir varlıktır…</a:t>
            </a: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r>
              <a:rPr lang="tr-TR" dirty="0" smtClean="0"/>
              <a:t> Uzun süre hareketsiz kalan insan bedeni hareket yeteneğini kaybeder ve sağlık problemleri doğurabilir!!!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2262188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Nedir egzersizin yararları?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b="1" kern="1200" cap="small" dirty="0">
                <a:solidFill>
                  <a:srgbClr val="FFFF00"/>
                </a:solidFill>
                <a:effectLst/>
                <a:latin typeface="Century Schoolbook"/>
              </a:rPr>
              <a:t>ERGENLİK DÖNEMİ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eaLnBrk="1" hangingPunct="1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tr-TR" kern="1200" dirty="0">
                <a:effectLst/>
                <a:latin typeface="Times New Roman" pitchFamily="18" charset="0"/>
              </a:rPr>
              <a:t>Çocukluktan erişkinliğe geçiş dönemi olarak kabul edilen, gerçekte fiziksel, psikolojik ve sosyal olgunluğa erişmenin tamamlandığı bir dönemdir. </a:t>
            </a:r>
          </a:p>
          <a:p>
            <a:endParaRPr lang="tr-TR" dirty="0"/>
          </a:p>
        </p:txBody>
      </p:sp>
      <p:pic>
        <p:nvPicPr>
          <p:cNvPr id="4" name="Picture 5" descr="büyüme  imajı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12976"/>
            <a:ext cx="259080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93188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1- Alınan oksijen oranını arttırır. Akciğer ve kalbin fonksiyonlarını arttırır. 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2- Günlük yaşantı kondisyonunu artırır. Bunun sonucu olarak da vücut daha az yorularak iş yapar. Mesela merdiven çıkmak eskisi gibi yormaz sizi.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3- Günlük yaşantının yarattığı gerilimi azaltır. 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4- Egzersiz yapan hastaların nefes darlığı sıkıntıları gün geçtikçe azalır.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5- Egzersiz, ruh halimizi de iyileştirir. Vücudumuzun mutluluk hormonu salgılamasını sağlar.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6- Egzersiz yaparak bir birçok hastalıktan uzak kalabiliriz. Mesela eklem romatizması veya kireçleme gibi.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8229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7- Egzersiz, sağlıklı bir şekilde kilo almamıza ya da kilo vermemize de yardımcı olur. </a:t>
            </a:r>
          </a:p>
        </p:txBody>
      </p:sp>
      <p:pic>
        <p:nvPicPr>
          <p:cNvPr id="3" name="Picture 8" descr="ANd9GcTDn-JiE4TC5cTkENV-yOXWI2ibTNocdDXzo5uEa4Ze6KK9414b2nFsG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40968"/>
            <a:ext cx="281101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8- Egzersiz ile kasların oksijen kullanımı artar.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9- Egzersiz, esnek olmamızı sağlar. Buda kişinin hareket kabiliyetini arttırır.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 Egzersizin Yararları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solidFill>
                  <a:srgbClr val="FF0000"/>
                </a:solidFill>
              </a:rPr>
              <a:t>Genel sağlıkla ilişkili </a:t>
            </a:r>
          </a:p>
          <a:p>
            <a:pPr lvl="1" eaLnBrk="1" hangingPunct="1">
              <a:defRPr/>
            </a:pPr>
            <a:r>
              <a:rPr lang="tr-TR" sz="3200" dirty="0" smtClean="0"/>
              <a:t>Yorgunluğu azaltır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3200" dirty="0" smtClean="0"/>
              <a:t>İş ve spor aktivite performansını arttırır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3200" dirty="0" smtClean="0"/>
              <a:t>Vücut kompozisyonunu iyileştirir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tr-TR" sz="3200" dirty="0" smtClean="0"/>
              <a:t>İyilik hali hissini arttırır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Sağlık 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İnsanın fiziksel, fizyolojik, sosyal ve psikolojik bakımdan kondisyonudur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1258887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err="1" smtClean="0">
                <a:solidFill>
                  <a:srgbClr val="FF0000"/>
                </a:solidFill>
              </a:rPr>
              <a:t>Kardiyovasküler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30725"/>
          </a:xfrm>
        </p:spPr>
        <p:txBody>
          <a:bodyPr/>
          <a:lstStyle/>
          <a:p>
            <a:pPr marL="692150" lvl="1" indent="-347663" eaLnBrk="1" hangingPunct="1">
              <a:lnSpc>
                <a:spcPct val="120000"/>
              </a:lnSpc>
              <a:defRPr/>
            </a:pPr>
            <a:r>
              <a:rPr lang="tr-TR" sz="3200" dirty="0" smtClean="0"/>
              <a:t>Kan basıncını düzeltir</a:t>
            </a:r>
          </a:p>
          <a:p>
            <a:pPr marL="692150" lvl="1" indent="-347663" eaLnBrk="1" hangingPunct="1">
              <a:lnSpc>
                <a:spcPct val="120000"/>
              </a:lnSpc>
              <a:defRPr/>
            </a:pPr>
            <a:r>
              <a:rPr lang="tr-TR" sz="3200" dirty="0" smtClean="0"/>
              <a:t>Oksijen kullanma kapasitesini arttırır</a:t>
            </a:r>
          </a:p>
          <a:p>
            <a:pPr marL="692150" lvl="1" indent="-347663" eaLnBrk="1" hangingPunct="1">
              <a:lnSpc>
                <a:spcPct val="120000"/>
              </a:lnSpc>
              <a:defRPr/>
            </a:pPr>
            <a:r>
              <a:rPr lang="tr-TR" sz="3200" dirty="0" smtClean="0"/>
              <a:t>Ritim bozukluklarını azaltır</a:t>
            </a:r>
          </a:p>
          <a:p>
            <a:pPr marL="692150" lvl="1" indent="-347663" eaLnBrk="1" hangingPunct="1">
              <a:lnSpc>
                <a:spcPct val="120000"/>
              </a:lnSpc>
              <a:defRPr/>
            </a:pPr>
            <a:r>
              <a:rPr lang="tr-TR" sz="3200" dirty="0" smtClean="0"/>
              <a:t>Ani ölüm riskini azaltır</a:t>
            </a:r>
          </a:p>
          <a:p>
            <a:pPr>
              <a:buFont typeface="Wingdings" pitchFamily="2" charset="2"/>
              <a:buNone/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258887"/>
          </a:xfrm>
        </p:spPr>
        <p:txBody>
          <a:bodyPr/>
          <a:lstStyle/>
          <a:p>
            <a:pPr>
              <a:defRPr/>
            </a:pPr>
            <a:r>
              <a:rPr lang="tr-TR" dirty="0" err="1" smtClean="0">
                <a:solidFill>
                  <a:srgbClr val="FF0000"/>
                </a:solidFill>
              </a:rPr>
              <a:t>Metabolik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140000"/>
              </a:lnSpc>
              <a:defRPr/>
            </a:pPr>
            <a:r>
              <a:rPr lang="tr-TR" sz="3200" dirty="0" err="1" smtClean="0"/>
              <a:t>Obeziteyi</a:t>
            </a:r>
            <a:r>
              <a:rPr lang="tr-TR" sz="3200" dirty="0" smtClean="0"/>
              <a:t> önler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tr-TR" sz="3200" dirty="0" err="1" smtClean="0"/>
              <a:t>İnsülin</a:t>
            </a:r>
            <a:r>
              <a:rPr lang="tr-TR" sz="3200" dirty="0" smtClean="0"/>
              <a:t> direncini azaltır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tr-TR" sz="3200" dirty="0" err="1" smtClean="0"/>
              <a:t>Lipidleri</a:t>
            </a:r>
            <a:r>
              <a:rPr lang="tr-TR" sz="3200" dirty="0" smtClean="0"/>
              <a:t>(yağları) düşürür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tr-TR" sz="3200" dirty="0" err="1" smtClean="0"/>
              <a:t>HDL’yi</a:t>
            </a:r>
            <a:r>
              <a:rPr lang="tr-TR" sz="3200" dirty="0" smtClean="0"/>
              <a:t>(iyi huylu </a:t>
            </a:r>
            <a:r>
              <a:rPr lang="tr-TR" sz="3200" dirty="0" err="1" smtClean="0"/>
              <a:t>kolestrol</a:t>
            </a:r>
            <a:r>
              <a:rPr lang="tr-TR" sz="3200" dirty="0" smtClean="0"/>
              <a:t>) yükseltir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>
                <a:solidFill>
                  <a:srgbClr val="FF0000"/>
                </a:solidFill>
              </a:rPr>
              <a:t>Kas için;</a:t>
            </a:r>
            <a:endParaRPr lang="tr-TR" dirty="0" smtClean="0">
              <a:solidFill>
                <a:srgbClr val="FF0000"/>
              </a:solidFill>
            </a:endParaRPr>
          </a:p>
          <a:p>
            <a:pPr marL="692150" lvl="1" indent="-347663" eaLnBrk="1" hangingPunct="1">
              <a:defRPr/>
            </a:pPr>
            <a:r>
              <a:rPr lang="tr-TR" sz="3200" dirty="0" smtClean="0"/>
              <a:t>Gücü ve dayanıklılığı artar</a:t>
            </a:r>
          </a:p>
          <a:p>
            <a:pPr marL="692150" lvl="1" indent="-347663" eaLnBrk="1" hangingPunct="1">
              <a:defRPr/>
            </a:pPr>
            <a:r>
              <a:rPr lang="tr-TR" sz="3200" dirty="0" smtClean="0"/>
              <a:t>Egzersiz kapasitesi artar</a:t>
            </a:r>
          </a:p>
          <a:p>
            <a:pPr marL="692150" lvl="1" indent="-347663" eaLnBrk="1" hangingPunct="1">
              <a:defRPr/>
            </a:pPr>
            <a:r>
              <a:rPr lang="tr-TR" sz="3200" dirty="0" smtClean="0"/>
              <a:t>Yaralanma riski azalır</a:t>
            </a:r>
          </a:p>
          <a:p>
            <a:pPr marL="692150" lvl="1" indent="-347663" eaLnBrk="1" hangingPunct="1">
              <a:buFont typeface="Wingdings" pitchFamily="2" charset="2"/>
              <a:buNone/>
              <a:defRPr/>
            </a:pPr>
            <a:endParaRPr lang="tr-TR" sz="3200" dirty="0" smtClean="0"/>
          </a:p>
          <a:p>
            <a:pPr eaLnBrk="1" hangingPunct="1">
              <a:defRPr/>
            </a:pPr>
            <a:r>
              <a:rPr lang="tr-TR" dirty="0" err="1" smtClean="0">
                <a:solidFill>
                  <a:srgbClr val="FF0000"/>
                </a:solidFill>
              </a:rPr>
              <a:t>Bag</a:t>
            </a:r>
            <a:r>
              <a:rPr lang="tr-TR" dirty="0" smtClean="0">
                <a:solidFill>
                  <a:srgbClr val="FF0000"/>
                </a:solidFill>
              </a:rPr>
              <a:t> dokusu ve </a:t>
            </a:r>
            <a:r>
              <a:rPr lang="tr-TR" dirty="0" err="1" smtClean="0">
                <a:solidFill>
                  <a:srgbClr val="FF0000"/>
                </a:solidFill>
              </a:rPr>
              <a:t>tendonlar</a:t>
            </a:r>
            <a:r>
              <a:rPr lang="tr-TR" dirty="0" smtClean="0">
                <a:solidFill>
                  <a:srgbClr val="FF0000"/>
                </a:solidFill>
              </a:rPr>
              <a:t> için;</a:t>
            </a:r>
            <a:endParaRPr lang="tr-TR" dirty="0" smtClean="0">
              <a:solidFill>
                <a:srgbClr val="FF0000"/>
              </a:solidFill>
            </a:endParaRPr>
          </a:p>
          <a:p>
            <a:pPr marL="692150" lvl="1" indent="-347663" eaLnBrk="1" hangingPunct="1">
              <a:defRPr/>
            </a:pPr>
            <a:r>
              <a:rPr lang="tr-TR" sz="3200" dirty="0" smtClean="0"/>
              <a:t>Gücü artar</a:t>
            </a:r>
          </a:p>
          <a:p>
            <a:pPr marL="692150" lvl="1" indent="-347663" eaLnBrk="1" hangingPunct="1">
              <a:defRPr/>
            </a:pPr>
            <a:r>
              <a:rPr lang="tr-TR" sz="3200" dirty="0" smtClean="0"/>
              <a:t>Eklem </a:t>
            </a:r>
            <a:r>
              <a:rPr lang="tr-TR" sz="3200" dirty="0" err="1" smtClean="0"/>
              <a:t>stabilitesi</a:t>
            </a:r>
            <a:r>
              <a:rPr lang="tr-TR" sz="3200" dirty="0" smtClean="0"/>
              <a:t> artar</a:t>
            </a:r>
          </a:p>
          <a:p>
            <a:pPr marL="692150" lvl="1" indent="-347663" eaLnBrk="1" hangingPunct="1">
              <a:defRPr/>
            </a:pPr>
            <a:r>
              <a:rPr lang="tr-TR" sz="3200" dirty="0" smtClean="0"/>
              <a:t>Esneklik artar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rgbClr val="FF0000"/>
                </a:solidFill>
              </a:rPr>
              <a:t>Eklemler için;</a:t>
            </a:r>
            <a:endParaRPr lang="tr-TR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3200" dirty="0" smtClean="0"/>
              <a:t>Eklem açıları artar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3200" dirty="0" smtClean="0"/>
              <a:t>Sakatlanma riski azalır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rgbClr val="FF0000"/>
                </a:solidFill>
              </a:rPr>
              <a:t>Kemikler için;</a:t>
            </a:r>
            <a:endParaRPr lang="tr-TR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3200" dirty="0" smtClean="0"/>
              <a:t>Kemik kütlesi korunur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3200" dirty="0" smtClean="0"/>
              <a:t>Osteoporoz(kemik erimesi) ve kırıktan korur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3200" dirty="0" smtClean="0"/>
              <a:t>Denge, koordinasyon, derin duyu ve reaksiyon zamanını iyileştirir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3200" dirty="0" smtClean="0"/>
              <a:t>Düşme riskini azaltır</a:t>
            </a:r>
            <a:endParaRPr lang="tr-T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dirty="0" smtClean="0">
                <a:solidFill>
                  <a:srgbClr val="FF0000"/>
                </a:solidFill>
              </a:rPr>
              <a:t>Psikolojik</a:t>
            </a:r>
          </a:p>
          <a:p>
            <a:pPr marL="692150" lvl="1" indent="-347663" eaLnBrk="1" hangingPunct="1">
              <a:lnSpc>
                <a:spcPct val="110000"/>
              </a:lnSpc>
              <a:defRPr/>
            </a:pPr>
            <a:r>
              <a:rPr lang="tr-TR" sz="3200" dirty="0" smtClean="0"/>
              <a:t>Kaygı ve depresyonu azaltır</a:t>
            </a:r>
          </a:p>
          <a:p>
            <a:pPr marL="692150" lvl="1" indent="-347663" eaLnBrk="1" hangingPunct="1">
              <a:lnSpc>
                <a:spcPct val="110000"/>
              </a:lnSpc>
              <a:defRPr/>
            </a:pPr>
            <a:r>
              <a:rPr lang="tr-TR" sz="3200" dirty="0" smtClean="0"/>
              <a:t>Özgüveni arttırır</a:t>
            </a:r>
          </a:p>
          <a:p>
            <a:pPr marL="692150" lvl="1" indent="-347663" eaLnBrk="1" hangingPunct="1">
              <a:lnSpc>
                <a:spcPct val="110000"/>
              </a:lnSpc>
              <a:defRPr/>
            </a:pPr>
            <a:r>
              <a:rPr lang="tr-TR" sz="3200" dirty="0" smtClean="0"/>
              <a:t>Duygu durumunu düzeltir</a:t>
            </a:r>
          </a:p>
          <a:p>
            <a:pPr marL="692150" lvl="1" indent="-347663" eaLnBrk="1" hangingPunct="1">
              <a:lnSpc>
                <a:spcPct val="110000"/>
              </a:lnSpc>
              <a:defRPr/>
            </a:pPr>
            <a:r>
              <a:rPr lang="tr-TR" sz="3200" dirty="0" smtClean="0"/>
              <a:t>Stresi azaltır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53657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tr-TR" b="1" dirty="0" smtClean="0">
                <a:solidFill>
                  <a:srgbClr val="FF0000"/>
                </a:solidFill>
              </a:rPr>
              <a:t>Bilişsel fonksiyon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sz="3200" dirty="0" smtClean="0"/>
              <a:t>Yaşlanmaya bağlı bilişsel fonksiyonlardaki azalmayı önler / geciktirir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tr-TR" sz="3200" dirty="0" smtClean="0"/>
              <a:t>65 yaş ve üzeri bireylerde haftada 3 ya da daha fazla sıklıkta aerobik egzersiz ile Alzheimer da azalma söz konusu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>
                <a:solidFill>
                  <a:srgbClr val="FF0000"/>
                </a:solidFill>
              </a:rPr>
              <a:t>Kanser </a:t>
            </a:r>
          </a:p>
          <a:p>
            <a:pPr lvl="1" eaLnBrk="1" hangingPunct="1">
              <a:defRPr/>
            </a:pPr>
            <a:r>
              <a:rPr lang="tr-TR" sz="3200" dirty="0" smtClean="0"/>
              <a:t>Meme kanseri</a:t>
            </a:r>
          </a:p>
          <a:p>
            <a:pPr lvl="1" eaLnBrk="1" hangingPunct="1">
              <a:defRPr/>
            </a:pPr>
            <a:r>
              <a:rPr lang="tr-TR" sz="3200" dirty="0" smtClean="0"/>
              <a:t>Pankreas kanseri</a:t>
            </a:r>
          </a:p>
          <a:p>
            <a:pPr lvl="1" eaLnBrk="1" hangingPunct="1">
              <a:defRPr/>
            </a:pPr>
            <a:r>
              <a:rPr lang="tr-TR" sz="3200" dirty="0" smtClean="0"/>
              <a:t>Akciğer kanseri</a:t>
            </a:r>
          </a:p>
          <a:p>
            <a:pPr lvl="1" eaLnBrk="1" hangingPunct="1">
              <a:defRPr/>
            </a:pPr>
            <a:r>
              <a:rPr lang="tr-TR" sz="3200" dirty="0" smtClean="0"/>
              <a:t>Kolon kanseri</a:t>
            </a:r>
          </a:p>
          <a:p>
            <a:pPr lvl="1" eaLnBrk="1" hangingPunct="1">
              <a:defRPr/>
            </a:pPr>
            <a:r>
              <a:rPr lang="tr-TR" sz="3200" dirty="0" smtClean="0"/>
              <a:t>Prostat kanseri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tr-TR" sz="3200" dirty="0" smtClean="0"/>
              <a:t>               …..riskini azaltır.</a:t>
            </a:r>
            <a:endParaRPr lang="tr-T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FF00"/>
                </a:solidFill>
              </a:rPr>
              <a:t>Spor Nedir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752528" cy="4530725"/>
          </a:xfrm>
        </p:spPr>
        <p:txBody>
          <a:bodyPr/>
          <a:lstStyle/>
          <a:p>
            <a:r>
              <a:rPr lang="tr-TR" sz="3200" dirty="0">
                <a:solidFill>
                  <a:srgbClr val="FFFFFF"/>
                </a:solidFill>
              </a:rPr>
              <a:t>Spor, vücudun organik direnicini artıran, sistemlerin fizyolojik kapasite­sini geliştiren, bu kapasiteyi koruyan ve devam ettiren bir uğraşıdır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8800"/>
            <a:ext cx="3273836" cy="410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21982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388" y="404813"/>
            <a:ext cx="8964612" cy="6453187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Spor evrensel kültürün bir parçası, dünyada dili, ırkı, dini farklı insanları birleştiren önemli bir vasıtadır.</a:t>
            </a:r>
          </a:p>
          <a:p>
            <a:pPr>
              <a:defRPr/>
            </a:pPr>
            <a:r>
              <a:rPr lang="tr-TR" dirty="0" smtClean="0"/>
              <a:t>Dünya barışına katkı sağlayan önemli bir etkinliktir.</a:t>
            </a:r>
          </a:p>
          <a:p>
            <a:pPr>
              <a:defRPr/>
            </a:pPr>
            <a:r>
              <a:rPr lang="tr-TR" dirty="0" smtClean="0"/>
              <a:t>Çağımız sporu; fiziksel faydalarının yanı sıra insanların ruhsal sağlığını da olumlu yönde etkilemek, sosyal ve moral kazançlar sağlamak amacı ile yapılan hareketler topluluğu olarak da tanımlayabiliriz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Egzersiz</a:t>
            </a:r>
            <a:r>
              <a:rPr lang="tr-TR" dirty="0" smtClean="0">
                <a:solidFill>
                  <a:schemeClr val="tx1"/>
                </a:solidFill>
              </a:rPr>
              <a:t>	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Egzersiz, planlı, yapılandırılmış, tekrarlayıcı fiziksel uygunluğun bir ya da birkaç unsurunu geliştirmeyi amaçlayan sürekli aktivitelerdir.</a:t>
            </a:r>
          </a:p>
          <a:p>
            <a:pPr>
              <a:defRPr/>
            </a:pPr>
            <a:r>
              <a:rPr lang="tr-TR" dirty="0" smtClean="0"/>
              <a:t>Egzersiz Fiziksel aktivitenin alt sınıfı olarak kullanılmaktadır.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Fiziksel Aktivite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İskelet kaslarının kasılması sonucunda üretilen, </a:t>
            </a:r>
            <a:r>
              <a:rPr lang="tr-TR" dirty="0" smtClean="0">
                <a:solidFill>
                  <a:srgbClr val="FF0000"/>
                </a:solidFill>
              </a:rPr>
              <a:t>bazal düzeyin </a:t>
            </a:r>
            <a:r>
              <a:rPr lang="tr-TR" dirty="0" smtClean="0"/>
              <a:t>üzerinde enerji harcamayı gerektiren bedensel hareketlerdir.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110000"/>
              </a:lnSpc>
              <a:defRPr/>
            </a:pPr>
            <a:r>
              <a:rPr lang="tr-TR" sz="2400" dirty="0" smtClean="0"/>
              <a:t>Dünya çapında önemli bir sağlık problemi?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tr-TR" sz="2400" dirty="0" smtClean="0"/>
          </a:p>
          <a:p>
            <a:pPr lvl="1" eaLnBrk="1" hangingPunct="1">
              <a:lnSpc>
                <a:spcPct val="110000"/>
              </a:lnSpc>
              <a:defRPr/>
            </a:pPr>
            <a:r>
              <a:rPr lang="tr-TR" sz="2400" dirty="0" smtClean="0"/>
              <a:t>Tüm nedenlere bağlı ölüm riskini en çok arttıran faktör?</a:t>
            </a:r>
          </a:p>
          <a:p>
            <a:pPr lvl="1" eaLnBrk="1" hangingPunct="1">
              <a:lnSpc>
                <a:spcPct val="110000"/>
              </a:lnSpc>
              <a:buNone/>
              <a:defRPr/>
            </a:pPr>
            <a:endParaRPr lang="tr-TR" sz="2400" dirty="0" smtClean="0"/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tr-TR" sz="2400" dirty="0" smtClean="0"/>
              <a:t>	</a:t>
            </a:r>
            <a:r>
              <a:rPr lang="tr-TR" sz="3200" dirty="0" smtClean="0">
                <a:solidFill>
                  <a:srgbClr val="FF0000"/>
                </a:solidFill>
              </a:rPr>
              <a:t>	‘düşük </a:t>
            </a:r>
            <a:r>
              <a:rPr lang="tr-TR" sz="3200" dirty="0" err="1" smtClean="0">
                <a:solidFill>
                  <a:srgbClr val="FF0000"/>
                </a:solidFill>
              </a:rPr>
              <a:t>kondüsyon</a:t>
            </a:r>
            <a:r>
              <a:rPr lang="tr-TR" sz="3200" dirty="0" smtClean="0">
                <a:solidFill>
                  <a:srgbClr val="FF0000"/>
                </a:solidFill>
              </a:rPr>
              <a:t>’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50180" name="Picture 5" descr="pic313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140968"/>
            <a:ext cx="26479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58750"/>
            <a:ext cx="8964613" cy="2622550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Hangi sebeplerle egzersiz </a:t>
            </a:r>
            <a:br>
              <a:rPr lang="tr-TR" dirty="0" smtClean="0">
                <a:solidFill>
                  <a:srgbClr val="FFFF00"/>
                </a:solidFill>
              </a:rPr>
            </a:br>
            <a:r>
              <a:rPr lang="tr-TR" dirty="0" smtClean="0">
                <a:solidFill>
                  <a:srgbClr val="FFFF00"/>
                </a:solidFill>
              </a:rPr>
              <a:t>yaparız?</a:t>
            </a:r>
            <a:endParaRPr lang="tr-TR" dirty="0">
              <a:solidFill>
                <a:srgbClr val="FFFF00"/>
              </a:solidFill>
            </a:endParaRPr>
          </a:p>
        </p:txBody>
      </p:sp>
      <p:pic>
        <p:nvPicPr>
          <p:cNvPr id="3" name="Picture 5" descr="strong_bab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09310"/>
            <a:ext cx="5400600" cy="2611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kipler">
  <a:themeElements>
    <a:clrScheme name="Rakipler 5">
      <a:dk1>
        <a:srgbClr val="000070"/>
      </a:dk1>
      <a:lt1>
        <a:srgbClr val="FFFFFF"/>
      </a:lt1>
      <a:dk2>
        <a:srgbClr val="0000FF"/>
      </a:dk2>
      <a:lt2>
        <a:srgbClr val="C5C5FF"/>
      </a:lt2>
      <a:accent1>
        <a:srgbClr val="0099FF"/>
      </a:accent1>
      <a:accent2>
        <a:srgbClr val="7883B4"/>
      </a:accent2>
      <a:accent3>
        <a:srgbClr val="AAAAFF"/>
      </a:accent3>
      <a:accent4>
        <a:srgbClr val="DADADA"/>
      </a:accent4>
      <a:accent5>
        <a:srgbClr val="AACAFF"/>
      </a:accent5>
      <a:accent6>
        <a:srgbClr val="6C76A3"/>
      </a:accent6>
      <a:hlink>
        <a:srgbClr val="00FFFF"/>
      </a:hlink>
      <a:folHlink>
        <a:srgbClr val="2DBF68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5398</TotalTime>
  <Words>701</Words>
  <Application>Microsoft Office PowerPoint</Application>
  <PresentationFormat>Ekran Gösterisi (4:3)</PresentationFormat>
  <Paragraphs>109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Rakipler</vt:lpstr>
      <vt:lpstr>Slayt 1</vt:lpstr>
      <vt:lpstr>ERGENLİK DÖNEMİ</vt:lpstr>
      <vt:lpstr>Sağlık </vt:lpstr>
      <vt:lpstr>Spor Nedir</vt:lpstr>
      <vt:lpstr>Slayt 5</vt:lpstr>
      <vt:lpstr>Egzersiz </vt:lpstr>
      <vt:lpstr>Fiziksel Aktivite</vt:lpstr>
      <vt:lpstr>Slayt 8</vt:lpstr>
      <vt:lpstr>Hangi sebeplerle egzersiz  yaparız?</vt:lpstr>
      <vt:lpstr>Slayt 10</vt:lpstr>
      <vt:lpstr>Neden egzersiz yapmamız gerekir?</vt:lpstr>
      <vt:lpstr>Slayt 12</vt:lpstr>
      <vt:lpstr>Slayt 13</vt:lpstr>
      <vt:lpstr>Çağımızın en büyük hastalığı!!! </vt:lpstr>
      <vt:lpstr> hareketsizlik…</vt:lpstr>
      <vt:lpstr>Slayt 16</vt:lpstr>
      <vt:lpstr>Slayt 17</vt:lpstr>
      <vt:lpstr>Slayt 18</vt:lpstr>
      <vt:lpstr>Nedir egzersizin yararları?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 Egzersizin Yararları</vt:lpstr>
      <vt:lpstr>     Kardiyovasküler </vt:lpstr>
      <vt:lpstr>Metabolik </vt:lpstr>
      <vt:lpstr>Slayt 32</vt:lpstr>
      <vt:lpstr>Slayt 33</vt:lpstr>
      <vt:lpstr>Slayt 34</vt:lpstr>
      <vt:lpstr>Slayt 35</vt:lpstr>
      <vt:lpstr>Slayt 36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murat durukan</dc:creator>
  <cp:lastModifiedBy>Malatya</cp:lastModifiedBy>
  <cp:revision>235</cp:revision>
  <dcterms:created xsi:type="dcterms:W3CDTF">2005-08-04T09:10:46Z</dcterms:created>
  <dcterms:modified xsi:type="dcterms:W3CDTF">2019-03-06T12:29:44Z</dcterms:modified>
</cp:coreProperties>
</file>