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2"/>
  </p:notesMasterIdLst>
  <p:sldIdLst>
    <p:sldId id="263" r:id="rId2"/>
    <p:sldId id="433" r:id="rId3"/>
    <p:sldId id="398" r:id="rId4"/>
    <p:sldId id="409" r:id="rId5"/>
    <p:sldId id="323" r:id="rId6"/>
    <p:sldId id="417" r:id="rId7"/>
    <p:sldId id="322" r:id="rId8"/>
    <p:sldId id="324" r:id="rId9"/>
    <p:sldId id="326" r:id="rId10"/>
    <p:sldId id="330" r:id="rId11"/>
    <p:sldId id="333" r:id="rId12"/>
    <p:sldId id="422" r:id="rId13"/>
    <p:sldId id="423" r:id="rId14"/>
    <p:sldId id="424" r:id="rId15"/>
    <p:sldId id="399" r:id="rId16"/>
    <p:sldId id="338" r:id="rId17"/>
    <p:sldId id="343" r:id="rId18"/>
    <p:sldId id="344" r:id="rId19"/>
    <p:sldId id="420" r:id="rId20"/>
    <p:sldId id="425" r:id="rId21"/>
    <p:sldId id="426" r:id="rId22"/>
    <p:sldId id="427" r:id="rId23"/>
    <p:sldId id="428" r:id="rId24"/>
    <p:sldId id="429" r:id="rId25"/>
    <p:sldId id="430" r:id="rId26"/>
    <p:sldId id="421" r:id="rId27"/>
    <p:sldId id="434" r:id="rId28"/>
    <p:sldId id="435" r:id="rId29"/>
    <p:sldId id="436" r:id="rId30"/>
    <p:sldId id="437" r:id="rId31"/>
    <p:sldId id="438" r:id="rId32"/>
    <p:sldId id="439" r:id="rId33"/>
    <p:sldId id="440" r:id="rId34"/>
    <p:sldId id="441" r:id="rId35"/>
    <p:sldId id="442" r:id="rId36"/>
    <p:sldId id="443" r:id="rId37"/>
    <p:sldId id="445" r:id="rId38"/>
    <p:sldId id="446" r:id="rId39"/>
    <p:sldId id="447" r:id="rId40"/>
    <p:sldId id="448" r:id="rId41"/>
    <p:sldId id="449" r:id="rId42"/>
    <p:sldId id="450" r:id="rId43"/>
    <p:sldId id="451" r:id="rId44"/>
    <p:sldId id="452" r:id="rId45"/>
    <p:sldId id="453" r:id="rId46"/>
    <p:sldId id="454" r:id="rId47"/>
    <p:sldId id="455" r:id="rId48"/>
    <p:sldId id="456" r:id="rId49"/>
    <p:sldId id="457" r:id="rId50"/>
    <p:sldId id="458" r:id="rId51"/>
    <p:sldId id="464" r:id="rId52"/>
    <p:sldId id="484" r:id="rId53"/>
    <p:sldId id="485" r:id="rId54"/>
    <p:sldId id="486" r:id="rId55"/>
    <p:sldId id="483" r:id="rId56"/>
    <p:sldId id="465" r:id="rId57"/>
    <p:sldId id="466" r:id="rId58"/>
    <p:sldId id="467" r:id="rId59"/>
    <p:sldId id="468" r:id="rId60"/>
    <p:sldId id="469" r:id="rId61"/>
    <p:sldId id="470" r:id="rId62"/>
    <p:sldId id="471" r:id="rId63"/>
    <p:sldId id="472" r:id="rId64"/>
    <p:sldId id="473" r:id="rId65"/>
    <p:sldId id="474" r:id="rId66"/>
    <p:sldId id="475" r:id="rId67"/>
    <p:sldId id="476" r:id="rId68"/>
    <p:sldId id="477" r:id="rId69"/>
    <p:sldId id="478" r:id="rId70"/>
    <p:sldId id="479" r:id="rId7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5341" autoAdjust="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D0F26-D951-4E14-BD41-CECCD2C561B3}" type="datetimeFigureOut">
              <a:rPr lang="tr-TR" smtClean="0"/>
              <a:pPr/>
              <a:t>06.03.2019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B3266-EDBB-4E39-9836-7F22512B8A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3633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02115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6232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59414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70771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8387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75452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14313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12447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90141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70486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6659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062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06493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49734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6533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49680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87132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77409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95920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480843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89029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6907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4504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186488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512719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04320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992702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872958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667051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pPr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344437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B3266-EDBB-4E39-9836-7F22512B8A8E}" type="slidenum">
              <a:rPr lang="tr-TR" smtClean="0"/>
              <a:pPr/>
              <a:t>70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5864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29029-A287-47EA-BDB1-24AFA347D5BD}" type="slidenum">
              <a:rPr lang="tr-TR"/>
              <a:pPr/>
              <a:t>20</a:t>
            </a:fld>
            <a:endParaRPr lang="tr-TR"/>
          </a:p>
        </p:txBody>
      </p:sp>
      <p:sp>
        <p:nvSpPr>
          <p:cNvPr id="4403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tr-TR" dirty="0"/>
          </a:p>
        </p:txBody>
      </p:sp>
      <p:sp>
        <p:nvSpPr>
          <p:cNvPr id="44036" name="Slayt Numarası Yer Tutucus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4634233-9A3C-4085-BDE4-485DE98AAE53}" type="slidenum">
              <a:rPr lang="tr-TR" sz="1200">
                <a:cs typeface="Arial" panose="020B0604020202020204" pitchFamily="34" charset="0"/>
              </a:rPr>
              <a:pPr algn="r"/>
              <a:t>20</a:t>
            </a:fld>
            <a:endParaRPr lang="tr-T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21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3F372-905F-4F76-828F-123DC285C1CF}" type="slidenum">
              <a:rPr lang="tr-TR"/>
              <a:pPr/>
              <a:t>21</a:t>
            </a:fld>
            <a:endParaRPr lang="tr-TR"/>
          </a:p>
        </p:txBody>
      </p:sp>
      <p:sp>
        <p:nvSpPr>
          <p:cNvPr id="4608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tr-TR" dirty="0"/>
          </a:p>
        </p:txBody>
      </p:sp>
      <p:sp>
        <p:nvSpPr>
          <p:cNvPr id="46084" name="Slayt Numarası Yer Tutucus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A7A42FF-9ED0-4AFF-897F-CB0B55ECD45F}" type="slidenum">
              <a:rPr lang="tr-TR" sz="1200">
                <a:cs typeface="Arial" panose="020B0604020202020204" pitchFamily="34" charset="0"/>
              </a:rPr>
              <a:pPr algn="r"/>
              <a:t>21</a:t>
            </a:fld>
            <a:endParaRPr lang="tr-T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96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93E3B-35B6-484B-9504-B58D56EE282A}" type="slidenum">
              <a:rPr lang="tr-TR"/>
              <a:pPr/>
              <a:t>22</a:t>
            </a:fld>
            <a:endParaRPr lang="tr-TR"/>
          </a:p>
        </p:txBody>
      </p:sp>
      <p:sp>
        <p:nvSpPr>
          <p:cNvPr id="48130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tr-TR" dirty="0"/>
          </a:p>
        </p:txBody>
      </p:sp>
      <p:sp>
        <p:nvSpPr>
          <p:cNvPr id="48132" name="Slayt Numarası Yer Tutucus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072410D-E7FD-4DE6-A5B7-8714B9F72CF1}" type="slidenum">
              <a:rPr lang="tr-TR" sz="1200">
                <a:cs typeface="Arial" panose="020B0604020202020204" pitchFamily="34" charset="0"/>
              </a:rPr>
              <a:pPr algn="r"/>
              <a:t>22</a:t>
            </a:fld>
            <a:endParaRPr lang="tr-T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226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0A6B7-BB9D-43B4-A702-66F06A9DD463}" type="slidenum">
              <a:rPr lang="tr-TR"/>
              <a:pPr/>
              <a:t>23</a:t>
            </a:fld>
            <a:endParaRPr lang="tr-TR"/>
          </a:p>
        </p:txBody>
      </p:sp>
      <p:sp>
        <p:nvSpPr>
          <p:cNvPr id="5017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tr-TR" dirty="0"/>
          </a:p>
        </p:txBody>
      </p:sp>
      <p:sp>
        <p:nvSpPr>
          <p:cNvPr id="50180" name="Slayt Numarası Yer Tutucus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AE948D1-BB00-4A10-B1B7-C945BF1AD4D8}" type="slidenum">
              <a:rPr lang="tr-TR" sz="1200">
                <a:cs typeface="Arial" panose="020B0604020202020204" pitchFamily="34" charset="0"/>
              </a:rPr>
              <a:pPr algn="r"/>
              <a:t>23</a:t>
            </a:fld>
            <a:endParaRPr lang="tr-T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45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88936-5613-42EC-A13F-B43A87F3926B}" type="slidenum">
              <a:rPr lang="tr-TR"/>
              <a:pPr/>
              <a:t>24</a:t>
            </a:fld>
            <a:endParaRPr lang="tr-TR"/>
          </a:p>
        </p:txBody>
      </p:sp>
      <p:sp>
        <p:nvSpPr>
          <p:cNvPr id="5222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tr-TR" dirty="0"/>
          </a:p>
        </p:txBody>
      </p:sp>
      <p:sp>
        <p:nvSpPr>
          <p:cNvPr id="52228" name="Slayt Numarası Yer Tutucus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014D516-BFF6-47BF-803E-B8F23DFE0892}" type="slidenum">
              <a:rPr lang="tr-TR" sz="1200">
                <a:cs typeface="Arial" panose="020B0604020202020204" pitchFamily="34" charset="0"/>
              </a:rPr>
              <a:pPr algn="r"/>
              <a:t>24</a:t>
            </a:fld>
            <a:endParaRPr lang="tr-T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595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B0649-375D-40E0-897C-E163C20A2C5C}" type="slidenum">
              <a:rPr lang="tr-TR"/>
              <a:pPr/>
              <a:t>25</a:t>
            </a:fld>
            <a:endParaRPr lang="tr-TR"/>
          </a:p>
        </p:txBody>
      </p:sp>
      <p:sp>
        <p:nvSpPr>
          <p:cNvPr id="5427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tr-TR" dirty="0"/>
          </a:p>
        </p:txBody>
      </p:sp>
      <p:sp>
        <p:nvSpPr>
          <p:cNvPr id="54276" name="Slayt Numarası Yer Tutucus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185E1C2-2666-43DE-9669-06C214251A4D}" type="slidenum">
              <a:rPr lang="tr-TR" sz="1200">
                <a:cs typeface="Arial" panose="020B0604020202020204" pitchFamily="34" charset="0"/>
              </a:rPr>
              <a:pPr algn="r"/>
              <a:t>25</a:t>
            </a:fld>
            <a:endParaRPr lang="tr-T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35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3E30-C5BD-4005-9E7A-7A9021D9C41D}" type="datetime1">
              <a:rPr lang="tr-TR" smtClean="0"/>
              <a:pPr/>
              <a:t>06.03.2019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Psk. Hasan DOĞAN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8265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3980-B210-4580-8F46-0C61812AF099}" type="datetime1">
              <a:rPr lang="tr-TR" smtClean="0"/>
              <a:pPr/>
              <a:t>06.03.2019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Psk. Hasan DOĞAN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1370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9F7A-160B-4BF5-8E57-C5B128213683}" type="datetime1">
              <a:rPr lang="tr-TR" smtClean="0"/>
              <a:pPr/>
              <a:t>06.03.2019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Psk. Hasan DOĞAN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1065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70EE-D9BB-4AE8-8BF4-90B11A139007}" type="datetime1">
              <a:rPr lang="tr-TR" smtClean="0"/>
              <a:pPr/>
              <a:t>06.03.2019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Psk. Hasan DOĞAN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8361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19BC-A2D5-4996-9B5C-7E34398DA07F}" type="datetime1">
              <a:rPr lang="tr-TR" smtClean="0"/>
              <a:pPr/>
              <a:t>06.03.2019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Psk. Hasan DOĞAN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4775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63DF-0602-43C6-AEE2-F14C3C3255D1}" type="datetime1">
              <a:rPr lang="tr-TR" smtClean="0"/>
              <a:pPr/>
              <a:t>06.03.2019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Psk. Hasan DOĞAN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6923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8344-EF7E-4A04-8B56-6DFCFAAFC75B}" type="datetime1">
              <a:rPr lang="tr-TR" smtClean="0"/>
              <a:pPr/>
              <a:t>06.03.2019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Psk. Hasan DOĞAN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570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542B-7861-46FF-A4A4-35FA9BF2AF54}" type="datetime1">
              <a:rPr lang="tr-TR" smtClean="0"/>
              <a:pPr/>
              <a:t>06.03.2019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Psk. Hasan DOĞAN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1048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6680-A02D-4A79-8710-34297215238E}" type="datetime1">
              <a:rPr lang="tr-TR" smtClean="0"/>
              <a:pPr/>
              <a:t>06.03.2019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Psk. Hasan DOĞAN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8372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93C5-169B-4D1C-838D-C8427788ED33}" type="datetime1">
              <a:rPr lang="tr-TR" smtClean="0"/>
              <a:pPr/>
              <a:t>06.03.2019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Psk. Hasan DOĞAN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0773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79C0-FAEE-434C-BDA5-DD68C9CB8E4D}" type="datetime1">
              <a:rPr lang="tr-TR" smtClean="0"/>
              <a:pPr/>
              <a:t>06.03.2019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Psk. Hasan DOĞAN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1938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4CE24-7534-4AC3-9531-14489B6C7FCC}" type="datetime1">
              <a:rPr lang="tr-TR" smtClean="0"/>
              <a:pPr/>
              <a:t>06.03.2019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Psk. Hasan DOĞAN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2619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7" Type="http://schemas.openxmlformats.org/officeDocument/2006/relationships/image" Target="../media/image8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7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7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7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7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7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7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7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7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7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7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7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7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7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907704" y="5085184"/>
            <a:ext cx="6156176" cy="14128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Uzm. Psikolog &amp; Aile Danışmanı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Hasan DOĞAN</a:t>
            </a:r>
          </a:p>
        </p:txBody>
      </p:sp>
      <p:pic>
        <p:nvPicPr>
          <p:cNvPr id="15361" name="Picture 1" descr="C:\Users\pc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>
          <a:xfrm>
            <a:off x="159452" y="222249"/>
            <a:ext cx="5472608" cy="638448"/>
          </a:xfrm>
        </p:spPr>
        <p:txBody>
          <a:bodyPr/>
          <a:lstStyle/>
          <a:p>
            <a:pPr algn="ctr" eaLnBrk="1" hangingPunct="1"/>
            <a:r>
              <a:rPr lang="tr-TR" sz="2800" b="1" dirty="0" smtClean="0"/>
              <a:t>SİGARA ŞARTLANMALARI</a:t>
            </a:r>
          </a:p>
        </p:txBody>
      </p:sp>
      <p:sp>
        <p:nvSpPr>
          <p:cNvPr id="20483" name="2 İçerik Yer Tutucusu"/>
          <p:cNvSpPr>
            <a:spLocks noGrp="1"/>
          </p:cNvSpPr>
          <p:nvPr>
            <p:ph idx="1"/>
          </p:nvPr>
        </p:nvSpPr>
        <p:spPr>
          <a:xfrm>
            <a:off x="35496" y="2103586"/>
            <a:ext cx="5616624" cy="312561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eaLnBrk="1" hangingPunct="1"/>
            <a:r>
              <a:rPr lang="tr-TR" sz="4000" dirty="0" smtClean="0"/>
              <a:t>“ … olursa … olur”</a:t>
            </a:r>
          </a:p>
          <a:p>
            <a:pPr algn="ctr" eaLnBrk="1" hangingPunct="1"/>
            <a:r>
              <a:rPr lang="tr-TR" sz="4000" dirty="0" smtClean="0"/>
              <a:t>“… içersem … olur”</a:t>
            </a:r>
          </a:p>
          <a:p>
            <a:pPr algn="ctr" eaLnBrk="1" hangingPunct="1"/>
            <a:r>
              <a:rPr lang="tr-TR" sz="4000" dirty="0" smtClean="0"/>
              <a:t>“… olmazsa … olur”</a:t>
            </a:r>
          </a:p>
          <a:p>
            <a:pPr algn="ctr" eaLnBrk="1" hangingPunct="1">
              <a:buNone/>
            </a:pPr>
            <a:endParaRPr lang="tr-TR" sz="4000" dirty="0" smtClean="0"/>
          </a:p>
          <a:p>
            <a:pPr algn="ctr" eaLnBrk="1" hangingPunct="1">
              <a:buNone/>
            </a:pPr>
            <a:endParaRPr lang="tr-TR" sz="4000" dirty="0" smtClean="0"/>
          </a:p>
          <a:p>
            <a:pPr algn="ctr" eaLnBrk="1" hangingPunct="1">
              <a:buNone/>
            </a:pPr>
            <a:endParaRPr lang="tr-TR" sz="40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51500" y="908050"/>
            <a:ext cx="3171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404664"/>
            <a:ext cx="7200155" cy="1080120"/>
          </a:xfrm>
        </p:spPr>
        <p:txBody>
          <a:bodyPr/>
          <a:lstStyle/>
          <a:p>
            <a:pPr eaLnBrk="1" hangingPunct="1"/>
            <a:r>
              <a:rPr lang="tr-TR" b="1" dirty="0" smtClean="0">
                <a:solidFill>
                  <a:srgbClr val="A50021"/>
                </a:solidFill>
              </a:rPr>
              <a:t>Sigara bırakılabilir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557338"/>
            <a:ext cx="7918450" cy="4121150"/>
          </a:xfrm>
        </p:spPr>
        <p:txBody>
          <a:bodyPr/>
          <a:lstStyle/>
          <a:p>
            <a:pPr eaLnBrk="1" hangingPunct="1"/>
            <a:r>
              <a:rPr lang="tr-TR" sz="2800" dirty="0" smtClean="0">
                <a:cs typeface="Arial" pitchFamily="34" charset="0"/>
              </a:rPr>
              <a:t>Sigarayı bırakma yolları		Başarı oran</a:t>
            </a:r>
            <a:r>
              <a:rPr lang="tr-TR" sz="2800" dirty="0" smtClean="0"/>
              <a:t>.</a:t>
            </a:r>
          </a:p>
          <a:p>
            <a:pPr eaLnBrk="1" hangingPunct="1"/>
            <a:r>
              <a:rPr lang="tr-TR" sz="2800" dirty="0" smtClean="0">
                <a:cs typeface="Arial" pitchFamily="34" charset="0"/>
              </a:rPr>
              <a:t>Aniden bırakma				% 81.5</a:t>
            </a:r>
            <a:endParaRPr lang="tr-TR" sz="2800" dirty="0" smtClean="0">
              <a:cs typeface="Times New Roman" pitchFamily="18" charset="0"/>
            </a:endParaRPr>
          </a:p>
          <a:p>
            <a:pPr eaLnBrk="1" hangingPunct="1"/>
            <a:r>
              <a:rPr lang="tr-TR" sz="2800" dirty="0" smtClean="0">
                <a:cs typeface="Arial" pitchFamily="34" charset="0"/>
              </a:rPr>
              <a:t>Azaltarak bırakma			%   5.7</a:t>
            </a:r>
            <a:endParaRPr lang="tr-TR" sz="2800" dirty="0" smtClean="0">
              <a:cs typeface="Times New Roman" pitchFamily="18" charset="0"/>
            </a:endParaRPr>
          </a:p>
          <a:p>
            <a:pPr eaLnBrk="1" hangingPunct="1"/>
            <a:r>
              <a:rPr lang="tr-TR" sz="2800" dirty="0" smtClean="0">
                <a:cs typeface="Arial" pitchFamily="34" charset="0"/>
              </a:rPr>
              <a:t>Hipnoz				</a:t>
            </a:r>
            <a:r>
              <a:rPr lang="tr-TR" sz="2800" dirty="0" smtClean="0"/>
              <a:t>		</a:t>
            </a:r>
            <a:r>
              <a:rPr lang="tr-TR" sz="2800" dirty="0" smtClean="0">
                <a:cs typeface="Arial" pitchFamily="34" charset="0"/>
              </a:rPr>
              <a:t>%   1.6</a:t>
            </a:r>
            <a:endParaRPr lang="tr-TR" sz="2800" dirty="0" smtClean="0">
              <a:cs typeface="Times New Roman" pitchFamily="18" charset="0"/>
            </a:endParaRPr>
          </a:p>
          <a:p>
            <a:pPr eaLnBrk="1" hangingPunct="1"/>
            <a:r>
              <a:rPr lang="tr-TR" sz="2800" dirty="0" smtClean="0">
                <a:cs typeface="Arial" pitchFamily="34" charset="0"/>
              </a:rPr>
              <a:t>Düşük nikotinli sigara			%   1.5</a:t>
            </a:r>
            <a:endParaRPr lang="tr-TR" sz="2800" dirty="0" smtClean="0">
              <a:cs typeface="Times New Roman" pitchFamily="18" charset="0"/>
            </a:endParaRPr>
          </a:p>
          <a:p>
            <a:pPr eaLnBrk="1" hangingPunct="1"/>
            <a:r>
              <a:rPr lang="tr-TR" sz="2800" dirty="0" smtClean="0">
                <a:cs typeface="Arial" pitchFamily="34" charset="0"/>
              </a:rPr>
              <a:t>Nikotinli sakız			</a:t>
            </a:r>
            <a:r>
              <a:rPr lang="tr-TR" sz="2800" dirty="0" smtClean="0"/>
              <a:t>	</a:t>
            </a:r>
            <a:r>
              <a:rPr lang="tr-TR" sz="2800" dirty="0" smtClean="0">
                <a:cs typeface="Arial" pitchFamily="34" charset="0"/>
              </a:rPr>
              <a:t>%   1.4</a:t>
            </a:r>
            <a:endParaRPr lang="tr-TR" sz="2800" dirty="0" smtClean="0">
              <a:cs typeface="Times New Roman" pitchFamily="18" charset="0"/>
            </a:endParaRPr>
          </a:p>
          <a:p>
            <a:pPr eaLnBrk="1" hangingPunct="1"/>
            <a:r>
              <a:rPr lang="tr-TR" sz="2800" dirty="0" smtClean="0">
                <a:cs typeface="Arial" pitchFamily="34" charset="0"/>
              </a:rPr>
              <a:t>Özel sigara filtreleri			%   0.5</a:t>
            </a:r>
            <a:endParaRPr lang="tr-TR" sz="2800" dirty="0" smtClean="0">
              <a:cs typeface="Times New Roman" pitchFamily="18" charset="0"/>
            </a:endParaRPr>
          </a:p>
          <a:p>
            <a:pPr eaLnBrk="1" hangingPunct="1"/>
            <a:r>
              <a:rPr lang="tr-TR" sz="2800" dirty="0" smtClean="0">
                <a:cs typeface="Arial" pitchFamily="34" charset="0"/>
              </a:rPr>
              <a:t>Psikolojik tedavi				%   0.1</a:t>
            </a:r>
            <a:endParaRPr lang="tr-TR" sz="2800" dirty="0" smtClean="0"/>
          </a:p>
          <a:p>
            <a:pPr eaLnBrk="1" hangingPunct="1"/>
            <a:endParaRPr lang="tr-TR" sz="28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44675"/>
            <a:ext cx="5303838" cy="4824413"/>
          </a:xfrm>
          <a:solidFill>
            <a:srgbClr val="00FF99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84163" indent="-284163" defTabSz="796925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 dakika sonra</a:t>
            </a:r>
          </a:p>
          <a:p>
            <a:pPr marL="284163" indent="-284163" defTabSz="796925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b="1" dirty="0">
                <a:latin typeface="Times New Roman" panose="02020603050405020304" pitchFamily="18" charset="0"/>
              </a:rPr>
              <a:t>	Kan basıncı ve kalp atışları düzelir.</a:t>
            </a:r>
          </a:p>
          <a:p>
            <a:pPr marL="284163" indent="-284163" defTabSz="796925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 saat sonra</a:t>
            </a:r>
          </a:p>
          <a:p>
            <a:pPr marL="284163" indent="-284163" defTabSz="796925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b="1" dirty="0">
                <a:latin typeface="Times New Roman" panose="02020603050405020304" pitchFamily="18" charset="0"/>
              </a:rPr>
              <a:t>	Kandaki nikotin ve </a:t>
            </a:r>
            <a:r>
              <a:rPr lang="tr-TR" altLang="tr-TR" sz="2400" b="1" dirty="0" err="1">
                <a:latin typeface="Times New Roman" panose="02020603050405020304" pitchFamily="18" charset="0"/>
              </a:rPr>
              <a:t>karbonmonoksit</a:t>
            </a:r>
            <a:r>
              <a:rPr lang="tr-TR" altLang="tr-TR" sz="2400" b="1" dirty="0">
                <a:latin typeface="Times New Roman" panose="02020603050405020304" pitchFamily="18" charset="0"/>
              </a:rPr>
              <a:t> miktarı yarıya düşer.</a:t>
            </a:r>
          </a:p>
          <a:p>
            <a:pPr marL="284163" indent="-284163" defTabSz="796925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24 saat sonra</a:t>
            </a:r>
          </a:p>
          <a:p>
            <a:pPr marL="284163" indent="-284163" defTabSz="796925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b="1" dirty="0">
                <a:latin typeface="Times New Roman" panose="02020603050405020304" pitchFamily="18" charset="0"/>
              </a:rPr>
              <a:t>	</a:t>
            </a:r>
            <a:r>
              <a:rPr lang="tr-TR" altLang="tr-TR" sz="2400" b="1" dirty="0" err="1">
                <a:latin typeface="Times New Roman" panose="02020603050405020304" pitchFamily="18" charset="0"/>
              </a:rPr>
              <a:t>Karbonmonoksit</a:t>
            </a:r>
            <a:r>
              <a:rPr lang="tr-TR" altLang="tr-TR" sz="2400" b="1" dirty="0">
                <a:latin typeface="Times New Roman" panose="02020603050405020304" pitchFamily="18" charset="0"/>
              </a:rPr>
              <a:t> vücuttan t</a:t>
            </a:r>
            <a:r>
              <a:rPr lang="tr-TR" altLang="tr-TR" sz="2400" b="1" dirty="0" smtClean="0">
                <a:latin typeface="Times New Roman" panose="02020603050405020304" pitchFamily="18" charset="0"/>
              </a:rPr>
              <a:t>amamen </a:t>
            </a:r>
            <a:r>
              <a:rPr lang="tr-TR" altLang="tr-TR" sz="2400" b="1" dirty="0">
                <a:latin typeface="Times New Roman" panose="02020603050405020304" pitchFamily="18" charset="0"/>
              </a:rPr>
              <a:t>atılır; </a:t>
            </a:r>
          </a:p>
          <a:p>
            <a:pPr marL="284163" indent="-284163" defTabSz="796925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	</a:t>
            </a:r>
            <a:r>
              <a:rPr lang="tr-TR" altLang="tr-TR" sz="2400" b="1" dirty="0">
                <a:latin typeface="Times New Roman" panose="02020603050405020304" pitchFamily="18" charset="0"/>
              </a:rPr>
              <a:t>Akciğer sigara kaynaklı mukusu temizlemeye başlar;</a:t>
            </a:r>
          </a:p>
          <a:p>
            <a:pPr marL="284163" indent="-284163" defTabSz="796925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b="1" dirty="0">
                <a:latin typeface="Times New Roman" panose="02020603050405020304" pitchFamily="18" charset="0"/>
              </a:rPr>
              <a:t>	Kalp krizi riski azalmaya başlar.</a:t>
            </a:r>
          </a:p>
        </p:txBody>
      </p:sp>
      <p:pic>
        <p:nvPicPr>
          <p:cNvPr id="6246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82073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4950" y="404813"/>
            <a:ext cx="8207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611188" y="188913"/>
            <a:ext cx="8281987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89000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3813" indent="-40322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163" indent="-385763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3873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tr-TR" altLang="tr-TR" sz="3600" b="1">
                <a:solidFill>
                  <a:schemeClr val="tx2"/>
                </a:solidFill>
                <a:latin typeface="Times New Roman" panose="02020603050405020304" pitchFamily="18" charset="0"/>
              </a:rPr>
              <a:t>SİGARAYI BIRAKMANIN 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tr-TR" altLang="tr-TR" sz="3600" b="1">
                <a:solidFill>
                  <a:schemeClr val="tx2"/>
                </a:solidFill>
                <a:latin typeface="Times New Roman" panose="02020603050405020304" pitchFamily="18" charset="0"/>
              </a:rPr>
              <a:t>YARARLARI</a:t>
            </a:r>
            <a:endParaRPr lang="en-AU" altLang="tr-TR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508104" y="1844675"/>
            <a:ext cx="3385071" cy="47688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b="1" dirty="0">
                <a:latin typeface="Times New Roman" pitchFamily="18" charset="0"/>
              </a:rPr>
              <a:t>Sıkıntı hissi</a:t>
            </a:r>
          </a:p>
          <a:p>
            <a:pPr>
              <a:defRPr/>
            </a:pPr>
            <a:endParaRPr lang="tr-TR" b="1" dirty="0">
              <a:latin typeface="Times New Roman" pitchFamily="18" charset="0"/>
            </a:endParaRPr>
          </a:p>
          <a:p>
            <a:pPr>
              <a:defRPr/>
            </a:pPr>
            <a:r>
              <a:rPr lang="tr-TR" b="1" dirty="0">
                <a:latin typeface="Times New Roman" pitchFamily="18" charset="0"/>
              </a:rPr>
              <a:t>Sinir bozukluğu, kızgınlık</a:t>
            </a:r>
          </a:p>
          <a:p>
            <a:pPr>
              <a:defRPr/>
            </a:pPr>
            <a:endParaRPr lang="tr-TR" b="1" dirty="0">
              <a:latin typeface="Times New Roman" pitchFamily="18" charset="0"/>
            </a:endParaRPr>
          </a:p>
          <a:p>
            <a:pPr>
              <a:defRPr/>
            </a:pPr>
            <a:r>
              <a:rPr lang="tr-TR" b="1" dirty="0">
                <a:latin typeface="Times New Roman" pitchFamily="18" charset="0"/>
              </a:rPr>
              <a:t>Hassasiyet</a:t>
            </a:r>
          </a:p>
          <a:p>
            <a:pPr>
              <a:defRPr/>
            </a:pPr>
            <a:endParaRPr lang="tr-TR" b="1" dirty="0">
              <a:latin typeface="Times New Roman" pitchFamily="18" charset="0"/>
            </a:endParaRPr>
          </a:p>
          <a:p>
            <a:pPr>
              <a:defRPr/>
            </a:pPr>
            <a:r>
              <a:rPr lang="tr-TR" b="1" dirty="0">
                <a:latin typeface="Times New Roman" pitchFamily="18" charset="0"/>
              </a:rPr>
              <a:t>Uyuma güçlüğü</a:t>
            </a:r>
          </a:p>
          <a:p>
            <a:pPr>
              <a:defRPr/>
            </a:pPr>
            <a:endParaRPr lang="tr-TR" b="1" dirty="0">
              <a:latin typeface="Times New Roman" pitchFamily="18" charset="0"/>
            </a:endParaRPr>
          </a:p>
          <a:p>
            <a:pPr>
              <a:defRPr/>
            </a:pPr>
            <a:r>
              <a:rPr lang="tr-TR" b="1" dirty="0">
                <a:latin typeface="Times New Roman" pitchFamily="18" charset="0"/>
              </a:rPr>
              <a:t>Konsantrasyon bozukluğu</a:t>
            </a:r>
          </a:p>
          <a:p>
            <a:pPr>
              <a:defRPr/>
            </a:pPr>
            <a:endParaRPr lang="tr-TR" b="1" dirty="0">
              <a:latin typeface="Times New Roman" pitchFamily="18" charset="0"/>
            </a:endParaRPr>
          </a:p>
          <a:p>
            <a:pPr>
              <a:defRPr/>
            </a:pPr>
            <a:r>
              <a:rPr lang="tr-TR" b="1" dirty="0">
                <a:latin typeface="Times New Roman" pitchFamily="18" charset="0"/>
              </a:rPr>
              <a:t>Baş ağrısı</a:t>
            </a:r>
          </a:p>
          <a:p>
            <a:pPr>
              <a:defRPr/>
            </a:pPr>
            <a:endParaRPr lang="tr-TR" b="1" dirty="0">
              <a:latin typeface="Times New Roman" pitchFamily="18" charset="0"/>
            </a:endParaRPr>
          </a:p>
          <a:p>
            <a:pPr>
              <a:defRPr/>
            </a:pPr>
            <a:r>
              <a:rPr lang="tr-TR" b="1" dirty="0">
                <a:latin typeface="Times New Roman" pitchFamily="18" charset="0"/>
              </a:rPr>
              <a:t>Yorgunluk</a:t>
            </a:r>
          </a:p>
          <a:p>
            <a:pPr>
              <a:defRPr/>
            </a:pPr>
            <a:endParaRPr lang="tr-TR" b="1" dirty="0">
              <a:latin typeface="Times New Roman" pitchFamily="18" charset="0"/>
            </a:endParaRPr>
          </a:p>
          <a:p>
            <a:pPr>
              <a:defRPr/>
            </a:pPr>
            <a:r>
              <a:rPr lang="tr-TR" b="1" dirty="0">
                <a:latin typeface="Times New Roman" pitchFamily="18" charset="0"/>
              </a:rPr>
              <a:t>İştah artışı</a:t>
            </a:r>
          </a:p>
          <a:p>
            <a:pPr>
              <a:defRPr/>
            </a:pPr>
            <a:endParaRPr lang="tr-TR" sz="1200" b="1" dirty="0">
              <a:latin typeface="Times New Roman" pitchFamily="18" charset="0"/>
            </a:endParaRPr>
          </a:p>
          <a:p>
            <a:pPr>
              <a:defRPr/>
            </a:pPr>
            <a:endParaRPr lang="tr-TR" sz="1200" b="1" dirty="0">
              <a:latin typeface="Times New Roman" pitchFamily="18" charset="0"/>
            </a:endParaRPr>
          </a:p>
          <a:p>
            <a:pPr>
              <a:defRPr/>
            </a:pPr>
            <a:endParaRPr lang="tr-TR" sz="1200" b="1" dirty="0">
              <a:latin typeface="Times New Roman" pitchFamily="18" charset="0"/>
            </a:endParaRPr>
          </a:p>
        </p:txBody>
      </p:sp>
      <p:sp>
        <p:nvSpPr>
          <p:cNvPr id="62471" name="Text Box 11"/>
          <p:cNvSpPr txBox="1">
            <a:spLocks noChangeArrowheads="1"/>
          </p:cNvSpPr>
          <p:nvPr/>
        </p:nvSpPr>
        <p:spPr bwMode="auto">
          <a:xfrm>
            <a:off x="1331913" y="1458913"/>
            <a:ext cx="3532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89000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3813" indent="-40322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163" indent="-385763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3873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tr-TR" altLang="tr-TR" sz="2400" b="1">
                <a:latin typeface="Times New Roman" panose="02020603050405020304" pitchFamily="18" charset="0"/>
              </a:rPr>
              <a:t>KALICI KAZANIMLAR</a:t>
            </a:r>
          </a:p>
        </p:txBody>
      </p:sp>
      <p:sp>
        <p:nvSpPr>
          <p:cNvPr id="62472" name="Text Box 12"/>
          <p:cNvSpPr txBox="1">
            <a:spLocks noChangeArrowheads="1"/>
          </p:cNvSpPr>
          <p:nvPr/>
        </p:nvSpPr>
        <p:spPr bwMode="auto">
          <a:xfrm>
            <a:off x="5681663" y="1458913"/>
            <a:ext cx="3211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89000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3813" indent="-40322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163" indent="-385763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3873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3873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tr-TR" altLang="tr-TR" sz="2400" b="1">
                <a:latin typeface="Times New Roman" panose="02020603050405020304" pitchFamily="18" charset="0"/>
              </a:rPr>
              <a:t>GEÇİCİ SIKINTILAR</a:t>
            </a:r>
          </a:p>
        </p:txBody>
      </p:sp>
    </p:spTree>
    <p:extLst>
      <p:ext uri="{BB962C8B-B14F-4D97-AF65-F5344CB8AC3E}">
        <p14:creationId xmlns:p14="http://schemas.microsoft.com/office/powerpoint/2010/main" xmlns="" val="163005692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686800" cy="1143000"/>
          </a:xfrm>
        </p:spPr>
        <p:txBody>
          <a:bodyPr/>
          <a:lstStyle/>
          <a:p>
            <a:r>
              <a:rPr lang="tr-TR" altLang="tr-TR" sz="3200">
                <a:latin typeface="Times New Roman" panose="02020603050405020304" pitchFamily="18" charset="0"/>
              </a:rPr>
              <a:t>SİGARAYI BIRAKMANIN YARARLARI</a:t>
            </a:r>
            <a:r>
              <a:rPr lang="en-AU" altLang="tr-TR" sz="3200">
                <a:latin typeface="Times New Roman" panose="02020603050405020304" pitchFamily="18" charset="0"/>
              </a:rPr>
              <a:t/>
            </a:r>
            <a:br>
              <a:rPr lang="en-AU" altLang="tr-TR" sz="3200">
                <a:latin typeface="Times New Roman" panose="02020603050405020304" pitchFamily="18" charset="0"/>
              </a:rPr>
            </a:br>
            <a:endParaRPr lang="en-AU" altLang="tr-TR" sz="3200">
              <a:latin typeface="Times New Roman" panose="02020603050405020304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6800"/>
            <a:ext cx="3810000" cy="4114800"/>
          </a:xfrm>
        </p:spPr>
        <p:txBody>
          <a:bodyPr/>
          <a:lstStyle/>
          <a:p>
            <a:endParaRPr lang="tr-TR" altLang="tr-TR" sz="2400" dirty="0"/>
          </a:p>
          <a:p>
            <a:pPr>
              <a:buFont typeface="Wingdings" panose="05000000000000000000" pitchFamily="2" charset="2"/>
              <a:buNone/>
            </a:pPr>
            <a:r>
              <a:rPr lang="tr-TR" altLang="tr-TR" i="1" dirty="0">
                <a:solidFill>
                  <a:srgbClr val="66FF33"/>
                </a:solidFill>
              </a:rPr>
              <a:t> </a:t>
            </a:r>
            <a:r>
              <a:rPr lang="tr-TR" altLang="tr-TR" i="1" dirty="0" smtClean="0">
                <a:solidFill>
                  <a:srgbClr val="66FF33"/>
                </a:solidFill>
              </a:rPr>
              <a:t>			  </a:t>
            </a:r>
            <a:r>
              <a:rPr lang="tr-TR" altLang="tr-TR" b="1" dirty="0">
                <a:solidFill>
                  <a:srgbClr val="FF6600"/>
                </a:solidFill>
                <a:latin typeface="Times New Roman" panose="02020603050405020304" pitchFamily="18" charset="0"/>
              </a:rPr>
              <a:t>48 saat sonra…</a:t>
            </a:r>
          </a:p>
          <a:p>
            <a:endParaRPr lang="tr-TR" altLang="tr-TR" sz="24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endParaRPr lang="tr-TR" altLang="tr-TR" sz="24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tr-TR" altLang="tr-TR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  </a:t>
            </a:r>
            <a:r>
              <a:rPr lang="tr-TR" altLang="tr-TR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		72 </a:t>
            </a:r>
            <a:r>
              <a:rPr lang="tr-TR" altLang="tr-TR" b="1" dirty="0">
                <a:solidFill>
                  <a:srgbClr val="FF6600"/>
                </a:solidFill>
                <a:latin typeface="Times New Roman" panose="02020603050405020304" pitchFamily="18" charset="0"/>
              </a:rPr>
              <a:t>saat sonra…</a:t>
            </a:r>
          </a:p>
          <a:p>
            <a:endParaRPr lang="tr-TR" altLang="tr-TR" sz="24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endParaRPr lang="tr-TR" altLang="tr-TR" sz="24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tr-TR" altLang="tr-TR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  </a:t>
            </a:r>
            <a:r>
              <a:rPr lang="tr-TR" altLang="tr-TR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		2-12 </a:t>
            </a:r>
            <a:r>
              <a:rPr lang="tr-TR" altLang="tr-TR" b="1" dirty="0">
                <a:solidFill>
                  <a:srgbClr val="FF6600"/>
                </a:solidFill>
                <a:latin typeface="Times New Roman" panose="02020603050405020304" pitchFamily="18" charset="0"/>
              </a:rPr>
              <a:t>hafta sonra...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39952" y="1066800"/>
            <a:ext cx="5004048" cy="4114800"/>
          </a:xfrm>
        </p:spPr>
        <p:txBody>
          <a:bodyPr>
            <a:normAutofit/>
          </a:bodyPr>
          <a:lstStyle/>
          <a:p>
            <a:pPr marL="284163" indent="-284163" defTabSz="796925">
              <a:lnSpc>
                <a:spcPct val="90000"/>
              </a:lnSpc>
            </a:pPr>
            <a:endParaRPr lang="tr-TR" altLang="tr-TR" sz="2800" dirty="0"/>
          </a:p>
          <a:p>
            <a:pPr marL="284163" indent="-284163" defTabSz="796925">
              <a:lnSpc>
                <a:spcPct val="90000"/>
              </a:lnSpc>
            </a:pPr>
            <a:r>
              <a:rPr lang="tr-TR" altLang="tr-TR" sz="2400" b="1" dirty="0">
                <a:latin typeface="Times New Roman" panose="02020603050405020304" pitchFamily="18" charset="0"/>
              </a:rPr>
              <a:t>Vücut nikotinden tamamen temizlenir.</a:t>
            </a:r>
          </a:p>
          <a:p>
            <a:pPr marL="284163" indent="-284163" defTabSz="796925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2400" b="1" dirty="0">
              <a:latin typeface="Times New Roman" panose="02020603050405020304" pitchFamily="18" charset="0"/>
            </a:endParaRPr>
          </a:p>
          <a:p>
            <a:pPr marL="284163" indent="-284163" defTabSz="796925">
              <a:lnSpc>
                <a:spcPct val="90000"/>
              </a:lnSpc>
            </a:pPr>
            <a:r>
              <a:rPr lang="tr-TR" altLang="tr-TR" sz="2400" b="1" dirty="0">
                <a:latin typeface="Times New Roman" panose="02020603050405020304" pitchFamily="18" charset="0"/>
              </a:rPr>
              <a:t>Nefes almak kolaylaşır, enerji seviyesi yükselir.</a:t>
            </a:r>
          </a:p>
          <a:p>
            <a:pPr marL="284163" indent="-284163" defTabSz="796925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b="1" dirty="0">
                <a:latin typeface="Times New Roman" panose="02020603050405020304" pitchFamily="18" charset="0"/>
              </a:rPr>
              <a:t>	</a:t>
            </a:r>
          </a:p>
          <a:p>
            <a:pPr marL="284163" indent="-284163" defTabSz="796925">
              <a:lnSpc>
                <a:spcPct val="90000"/>
              </a:lnSpc>
            </a:pPr>
            <a:r>
              <a:rPr lang="tr-TR" altLang="tr-TR" sz="2400" b="1" dirty="0">
                <a:latin typeface="Times New Roman" panose="02020603050405020304" pitchFamily="18" charset="0"/>
              </a:rPr>
              <a:t>Kan dolaşımı daha sağlıklı gerçekleşir;</a:t>
            </a:r>
          </a:p>
          <a:p>
            <a:pPr marL="284163" indent="-284163" defTabSz="796925">
              <a:lnSpc>
                <a:spcPct val="90000"/>
              </a:lnSpc>
            </a:pPr>
            <a:r>
              <a:rPr lang="tr-TR" altLang="tr-TR" sz="2400" b="1" dirty="0">
                <a:latin typeface="Times New Roman" panose="02020603050405020304" pitchFamily="18" charset="0"/>
              </a:rPr>
              <a:t>Yürümek ve koşmak kolaylaşır.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97" y="1447800"/>
            <a:ext cx="8207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97" y="2656522"/>
            <a:ext cx="8207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97" y="3811427"/>
            <a:ext cx="8207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41288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686800" cy="1143000"/>
          </a:xfrm>
        </p:spPr>
        <p:txBody>
          <a:bodyPr/>
          <a:lstStyle/>
          <a:p>
            <a:r>
              <a:rPr lang="tr-TR" altLang="tr-TR" sz="3200">
                <a:latin typeface="Times New Roman" panose="02020603050405020304" pitchFamily="18" charset="0"/>
              </a:rPr>
              <a:t>SİGARAYI BIRAKMANIN YARARLARI</a:t>
            </a:r>
            <a:r>
              <a:rPr lang="en-AU" altLang="tr-TR">
                <a:latin typeface="Times New Roman" panose="02020603050405020304" pitchFamily="18" charset="0"/>
              </a:rPr>
              <a:t/>
            </a:r>
            <a:br>
              <a:rPr lang="en-AU" altLang="tr-TR">
                <a:latin typeface="Times New Roman" panose="02020603050405020304" pitchFamily="18" charset="0"/>
              </a:rPr>
            </a:br>
            <a:endParaRPr lang="en-AU" altLang="tr-TR">
              <a:latin typeface="Times New Roman" panose="02020603050405020304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90600"/>
            <a:ext cx="38100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tr-TR" altLang="tr-TR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4000" dirty="0">
                <a:solidFill>
                  <a:srgbClr val="FF3300"/>
                </a:solidFill>
                <a:sym typeface="Wingdings" panose="05000000000000000000" pitchFamily="2" charset="2"/>
              </a:rPr>
              <a:t>   </a:t>
            </a:r>
            <a:r>
              <a:rPr lang="tr-TR" altLang="tr-TR" sz="4000" dirty="0" smtClean="0">
                <a:solidFill>
                  <a:srgbClr val="FF3300"/>
                </a:solidFill>
                <a:sym typeface="Wingdings" panose="05000000000000000000" pitchFamily="2" charset="2"/>
              </a:rPr>
              <a:t>		</a:t>
            </a:r>
            <a:r>
              <a:rPr lang="tr-TR" altLang="tr-TR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3-9 </a:t>
            </a:r>
            <a:r>
              <a:rPr lang="tr-TR" altLang="tr-TR" b="1" dirty="0">
                <a:solidFill>
                  <a:srgbClr val="FF6600"/>
                </a:solidFill>
                <a:latin typeface="Times New Roman" panose="02020603050405020304" pitchFamily="18" charset="0"/>
              </a:rPr>
              <a:t>ay sonra…</a:t>
            </a:r>
          </a:p>
          <a:p>
            <a:pPr>
              <a:lnSpc>
                <a:spcPct val="90000"/>
              </a:lnSpc>
            </a:pPr>
            <a:endParaRPr lang="tr-TR" altLang="tr-TR" sz="24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b="1" dirty="0">
                <a:solidFill>
                  <a:srgbClr val="FF6600"/>
                </a:solidFill>
                <a:latin typeface="Times New Roman" panose="02020603050405020304" pitchFamily="18" charset="0"/>
              </a:rPr>
              <a:t>	</a:t>
            </a:r>
            <a:r>
              <a:rPr lang="tr-TR" altLang="tr-TR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		1 </a:t>
            </a:r>
            <a:r>
              <a:rPr lang="tr-TR" altLang="tr-TR" b="1" dirty="0">
                <a:solidFill>
                  <a:srgbClr val="FF6600"/>
                </a:solidFill>
                <a:latin typeface="Times New Roman" panose="02020603050405020304" pitchFamily="18" charset="0"/>
              </a:rPr>
              <a:t>yıl sonra…</a:t>
            </a:r>
          </a:p>
          <a:p>
            <a:pPr>
              <a:lnSpc>
                <a:spcPct val="90000"/>
              </a:lnSpc>
            </a:pPr>
            <a:endParaRPr lang="tr-TR" altLang="tr-TR" sz="24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b="1" dirty="0">
                <a:solidFill>
                  <a:srgbClr val="FF6600"/>
                </a:solidFill>
                <a:latin typeface="Times New Roman" panose="02020603050405020304" pitchFamily="18" charset="0"/>
              </a:rPr>
              <a:t>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b="1" dirty="0">
                <a:solidFill>
                  <a:srgbClr val="FF6600"/>
                </a:solidFill>
                <a:latin typeface="Times New Roman" panose="02020603050405020304" pitchFamily="18" charset="0"/>
              </a:rPr>
              <a:t>	</a:t>
            </a:r>
            <a:r>
              <a:rPr lang="tr-TR" altLang="tr-TR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		2-4 </a:t>
            </a:r>
            <a:r>
              <a:rPr lang="tr-TR" altLang="tr-TR" b="1" dirty="0">
                <a:solidFill>
                  <a:srgbClr val="FF6600"/>
                </a:solidFill>
                <a:latin typeface="Times New Roman" panose="02020603050405020304" pitchFamily="18" charset="0"/>
              </a:rPr>
              <a:t>yıl sonra…</a:t>
            </a:r>
            <a:endParaRPr lang="tr-TR" altLang="tr-TR" sz="28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28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4000" b="1" dirty="0">
                <a:solidFill>
                  <a:srgbClr val="FF66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	</a:t>
            </a:r>
            <a:r>
              <a:rPr lang="tr-TR" altLang="tr-TR" sz="4000" b="1" dirty="0" smtClean="0">
                <a:solidFill>
                  <a:srgbClr val="FF66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4000" b="1" dirty="0">
                <a:solidFill>
                  <a:srgbClr val="FF66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tr-TR" altLang="tr-TR" sz="4000" b="1" dirty="0" smtClean="0">
                <a:solidFill>
                  <a:srgbClr val="FF66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		</a:t>
            </a:r>
            <a:r>
              <a:rPr lang="tr-TR" altLang="tr-TR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10 </a:t>
            </a:r>
            <a:r>
              <a:rPr lang="tr-TR" altLang="tr-TR" b="1" dirty="0">
                <a:solidFill>
                  <a:srgbClr val="FF6600"/>
                </a:solidFill>
                <a:latin typeface="Times New Roman" panose="02020603050405020304" pitchFamily="18" charset="0"/>
              </a:rPr>
              <a:t>yıl sonra…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57800" y="914400"/>
            <a:ext cx="3886200" cy="5715000"/>
          </a:xfrm>
        </p:spPr>
        <p:txBody>
          <a:bodyPr/>
          <a:lstStyle/>
          <a:p>
            <a:pPr marL="284163" indent="-284163" defTabSz="796925">
              <a:lnSpc>
                <a:spcPct val="90000"/>
              </a:lnSpc>
            </a:pPr>
            <a:endParaRPr lang="tr-TR" altLang="tr-TR" sz="2800" dirty="0"/>
          </a:p>
          <a:p>
            <a:pPr marL="284163" indent="-284163" defTabSz="796925">
              <a:lnSpc>
                <a:spcPct val="90000"/>
              </a:lnSpc>
            </a:pPr>
            <a:r>
              <a:rPr lang="tr-TR" altLang="tr-TR" sz="2400" b="1" dirty="0">
                <a:latin typeface="Times New Roman" panose="02020603050405020304" pitchFamily="18" charset="0"/>
              </a:rPr>
              <a:t>Öksürük ve göğüsteki hırıltı azalır;</a:t>
            </a:r>
          </a:p>
          <a:p>
            <a:pPr marL="284163" indent="-284163" defTabSz="796925">
              <a:lnSpc>
                <a:spcPct val="90000"/>
              </a:lnSpc>
            </a:pPr>
            <a:r>
              <a:rPr lang="tr-TR" altLang="tr-TR" sz="2400" b="1" dirty="0">
                <a:latin typeface="Times New Roman" panose="02020603050405020304" pitchFamily="18" charset="0"/>
              </a:rPr>
              <a:t>Nefes alma sorunları iyileşir.</a:t>
            </a:r>
          </a:p>
          <a:p>
            <a:pPr marL="284163" indent="-284163" defTabSz="796925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2400" b="1" dirty="0">
              <a:latin typeface="Times New Roman" panose="02020603050405020304" pitchFamily="18" charset="0"/>
            </a:endParaRPr>
          </a:p>
          <a:p>
            <a:pPr marL="284163" indent="-284163" defTabSz="796925">
              <a:lnSpc>
                <a:spcPct val="90000"/>
              </a:lnSpc>
            </a:pPr>
            <a:r>
              <a:rPr lang="tr-TR" altLang="tr-TR" sz="2400" b="1" dirty="0">
                <a:latin typeface="Times New Roman" panose="02020603050405020304" pitchFamily="18" charset="0"/>
              </a:rPr>
              <a:t>Kalp hastalığı riski yarıya iner.</a:t>
            </a:r>
          </a:p>
          <a:p>
            <a:pPr marL="284163" indent="-284163" defTabSz="796925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 sz="2400" b="1" dirty="0">
              <a:latin typeface="Times New Roman" panose="02020603050405020304" pitchFamily="18" charset="0"/>
            </a:endParaRPr>
          </a:p>
          <a:p>
            <a:pPr marL="284163" indent="-284163" defTabSz="796925">
              <a:lnSpc>
                <a:spcPct val="90000"/>
              </a:lnSpc>
            </a:pPr>
            <a:r>
              <a:rPr lang="tr-TR" altLang="tr-TR" sz="2400" b="1" dirty="0">
                <a:latin typeface="Times New Roman" panose="02020603050405020304" pitchFamily="18" charset="0"/>
              </a:rPr>
              <a:t>İnme riski büyük oranda </a:t>
            </a:r>
            <a:r>
              <a:rPr lang="tr-TR" altLang="tr-TR" sz="2400" b="1" dirty="0" smtClean="0">
                <a:latin typeface="Times New Roman" panose="02020603050405020304" pitchFamily="18" charset="0"/>
              </a:rPr>
              <a:t>düşer. </a:t>
            </a:r>
          </a:p>
          <a:p>
            <a:pPr marL="284163" indent="-284163" defTabSz="796925">
              <a:lnSpc>
                <a:spcPct val="90000"/>
              </a:lnSpc>
            </a:pPr>
            <a:r>
              <a:rPr lang="tr-TR" altLang="tr-TR" sz="2400" b="1" dirty="0" smtClean="0">
                <a:latin typeface="Times New Roman" panose="02020603050405020304" pitchFamily="18" charset="0"/>
              </a:rPr>
              <a:t>Ölüm </a:t>
            </a:r>
            <a:r>
              <a:rPr lang="tr-TR" altLang="tr-TR" sz="2400" b="1" dirty="0">
                <a:latin typeface="Times New Roman" panose="02020603050405020304" pitchFamily="18" charset="0"/>
              </a:rPr>
              <a:t>riski hiç içmeyenler ile aynı olur.</a:t>
            </a:r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016" y="1144522"/>
            <a:ext cx="8207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016" y="2159658"/>
            <a:ext cx="8207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016" y="3133435"/>
            <a:ext cx="7920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016" y="4371074"/>
            <a:ext cx="8207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281357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Resim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5209143" cy="3573016"/>
          </a:xfrm>
          <a:prstGeom prst="rect">
            <a:avLst/>
          </a:prstGeom>
          <a:blipFill dpi="0" rotWithShape="1">
            <a:blip r:embed="rId4" cstate="print">
              <a:alphaModFix amt="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  <a:reflection stA="0" endPos="0" dir="5400000" sy="-100000" algn="bl" rotWithShape="0"/>
          </a:effec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268760"/>
            <a:ext cx="2304256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5400" b="1" dirty="0" smtClean="0"/>
              <a:t>ALKOL</a:t>
            </a:r>
            <a:endParaRPr lang="tr-TR" sz="5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4149080"/>
            <a:ext cx="8208590" cy="18630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sz="2000" dirty="0" smtClean="0"/>
              <a:t>Alkol aslında bir uyuşturucudur.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sz="2000" dirty="0" smtClean="0"/>
              <a:t>İnsanların bedensel, ruhsal ve sosyal yaşamlarını ve boyutlarını bozan, alışkanlık yapan bir sıvıdır.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sz="2000" dirty="0" smtClean="0"/>
              <a:t>Vücuda girdikten hemen sonra emilerek kana karışır.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r-TR" sz="2000" dirty="0" smtClean="0"/>
              <a:t>Kana karışan alkol tüm vücudu etkisi altına alır ve insanlara değişik etkiler yapar.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r-TR" sz="2000" dirty="0" smtClean="0">
              <a:cs typeface="Tahoma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effectLst>
            <a:outerShdw blurRad="215900" dist="50800" dir="5400000" algn="ctr" rotWithShape="0">
              <a:srgbClr val="000000">
                <a:alpha val="43137"/>
              </a:srgbClr>
            </a:outerShdw>
            <a:reflection stA="0" endPos="65000" dist="50800" dir="5400000" sy="-100000" algn="bl" rotWithShape="0"/>
          </a:effectLst>
        </p:spPr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 descr="C:\Documents and Settings\ogr11\Desktop\resimgoster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255472" y="548680"/>
            <a:ext cx="3570288" cy="5256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11266" name="Unvan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220072" cy="1143000"/>
          </a:xfrm>
        </p:spPr>
        <p:txBody>
          <a:bodyPr anchor="ctr"/>
          <a:lstStyle/>
          <a:p>
            <a:pPr algn="ctr" eaLnBrk="1" hangingPunct="1"/>
            <a:r>
              <a:rPr lang="tr-TR" altLang="tr-TR" b="1" dirty="0" smtClean="0"/>
              <a:t>Alkolün etkileri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3568" y="1406887"/>
            <a:ext cx="46805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altLang="tr-TR" sz="2400" dirty="0" smtClean="0"/>
              <a:t>Bedensel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altLang="tr-TR" sz="2400" dirty="0" smtClean="0"/>
              <a:t>Ruhsal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altLang="tr-TR" sz="2400" dirty="0" smtClean="0"/>
              <a:t>Ahlaki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altLang="tr-TR" sz="2400" dirty="0" smtClean="0"/>
              <a:t>Sosyal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altLang="tr-TR" sz="2400" dirty="0" smtClean="0"/>
              <a:t>Ekonomik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altLang="tr-TR" sz="2400" dirty="0" smtClean="0"/>
              <a:t>Karakter ve Davranış Bozuklukları şeklinde açıklanabilir. </a:t>
            </a:r>
            <a:endParaRPr lang="tr-TR" alt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17410" name="1 Başlık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 anchor="ctr"/>
          <a:lstStyle/>
          <a:p>
            <a:pPr eaLnBrk="1" hangingPunct="1"/>
            <a:r>
              <a:rPr lang="tr-TR" altLang="tr-TR" smtClean="0"/>
              <a:t>Alkolik karaciğer</a:t>
            </a:r>
            <a:endParaRPr lang="en-US" altLang="tr-TR" smtClean="0"/>
          </a:p>
        </p:txBody>
      </p:sp>
      <p:pic>
        <p:nvPicPr>
          <p:cNvPr id="25603" name="Picture 2" descr="C:\Users\VAIO\Documents\grafik\madde resimleri\alkol\alkol etkileri foto\KAR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6063" y="836613"/>
            <a:ext cx="3675062" cy="288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VAIO\Documents\grafik\madde resimleri\alkol\alkol etkileri foto\KAR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0924"/>
            <a:ext cx="3816788" cy="25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4 Metin kutusu"/>
          <p:cNvSpPr txBox="1">
            <a:spLocks noChangeArrowheads="1"/>
          </p:cNvSpPr>
          <p:nvPr/>
        </p:nvSpPr>
        <p:spPr bwMode="auto">
          <a:xfrm>
            <a:off x="3708400" y="1844675"/>
            <a:ext cx="1606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2000">
                <a:solidFill>
                  <a:srgbClr val="FF0000"/>
                </a:solidFill>
                <a:latin typeface="Bookman Old Style" pitchFamily="18" charset="0"/>
              </a:rPr>
              <a:t>Normal karaciğer</a:t>
            </a:r>
            <a:endParaRPr lang="en-US" altLang="tr-TR" sz="200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5606" name="5 Metin kutusu"/>
          <p:cNvSpPr txBox="1">
            <a:spLocks noChangeArrowheads="1"/>
          </p:cNvSpPr>
          <p:nvPr/>
        </p:nvSpPr>
        <p:spPr bwMode="auto">
          <a:xfrm>
            <a:off x="3563888" y="4941168"/>
            <a:ext cx="157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2000" dirty="0">
                <a:solidFill>
                  <a:srgbClr val="FF0000"/>
                </a:solidFill>
                <a:latin typeface="Bookman Old Style" pitchFamily="18" charset="0"/>
              </a:rPr>
              <a:t>Alkolik karaciğer</a:t>
            </a:r>
            <a:endParaRPr lang="en-US" altLang="tr-TR" sz="2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7415" name="9 Metin kutusu"/>
          <p:cNvSpPr txBox="1">
            <a:spLocks noChangeArrowheads="1"/>
          </p:cNvSpPr>
          <p:nvPr/>
        </p:nvSpPr>
        <p:spPr bwMode="auto">
          <a:xfrm>
            <a:off x="250825" y="1968847"/>
            <a:ext cx="345757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lnSpc>
                <a:spcPct val="150000"/>
              </a:lnSpc>
            </a:pPr>
            <a:r>
              <a:rPr lang="tr-TR" altLang="tr-TR" sz="2400" dirty="0">
                <a:latin typeface="Bookman Old Style" pitchFamily="18" charset="0"/>
              </a:rPr>
              <a:t>Alkol karaciğerde </a:t>
            </a:r>
          </a:p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tr-TR" altLang="tr-TR" sz="2400" dirty="0">
                <a:latin typeface="Bookman Old Style" pitchFamily="18" charset="0"/>
              </a:rPr>
              <a:t>Büyümeye</a:t>
            </a:r>
          </a:p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tr-TR" altLang="tr-TR" sz="2400" dirty="0">
                <a:latin typeface="Bookman Old Style" pitchFamily="18" charset="0"/>
              </a:rPr>
              <a:t>Yağlanmaya </a:t>
            </a:r>
          </a:p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tr-TR" altLang="tr-TR" sz="2400" dirty="0">
                <a:latin typeface="Bookman Old Style" pitchFamily="18" charset="0"/>
              </a:rPr>
              <a:t>Hepatite (sarılığa)</a:t>
            </a:r>
          </a:p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tr-TR" altLang="tr-TR" sz="2400" dirty="0">
                <a:latin typeface="Bookman Old Style" pitchFamily="18" charset="0"/>
              </a:rPr>
              <a:t>Siroza</a:t>
            </a:r>
          </a:p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tr-TR" altLang="tr-TR" sz="2400" dirty="0">
                <a:latin typeface="Bookman Old Style" pitchFamily="18" charset="0"/>
              </a:rPr>
              <a:t>Kansere</a:t>
            </a:r>
          </a:p>
          <a:p>
            <a:pPr marL="358775" indent="-358775">
              <a:lnSpc>
                <a:spcPct val="150000"/>
              </a:lnSpc>
            </a:pPr>
            <a:r>
              <a:rPr lang="tr-TR" altLang="tr-TR" sz="2400" dirty="0">
                <a:latin typeface="Bookman Old Style" pitchFamily="18" charset="0"/>
              </a:rPr>
              <a:t>yol açabilir</a:t>
            </a:r>
            <a:endParaRPr lang="en-US" altLang="tr-TR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18434" name="1 Başlık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 anchor="ctr"/>
          <a:lstStyle/>
          <a:p>
            <a:pPr eaLnBrk="1" hangingPunct="1"/>
            <a:r>
              <a:rPr lang="tr-TR" altLang="tr-TR" smtClean="0"/>
              <a:t>Alkol ve Beyin</a:t>
            </a:r>
            <a:endParaRPr lang="en-US" altLang="tr-TR" smtClean="0"/>
          </a:p>
        </p:txBody>
      </p:sp>
      <p:sp>
        <p:nvSpPr>
          <p:cNvPr id="3" name="2 Dikdörtgen"/>
          <p:cNvSpPr>
            <a:spLocks noChangeArrowheads="1"/>
          </p:cNvSpPr>
          <p:nvPr/>
        </p:nvSpPr>
        <p:spPr bwMode="auto">
          <a:xfrm>
            <a:off x="251520" y="1196752"/>
            <a:ext cx="345707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0825" indent="-2667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tr-TR" altLang="tr-TR" sz="2000" dirty="0" smtClean="0">
                <a:latin typeface="Bookman Old Style" pitchFamily="18" charset="0"/>
              </a:rPr>
              <a:t>Alkol beyni %17 küçültür. </a:t>
            </a:r>
          </a:p>
          <a:p>
            <a:pPr marL="250825" indent="-2667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tr-TR" altLang="tr-TR" sz="2000" dirty="0" smtClean="0">
                <a:latin typeface="Bookman Old Style" pitchFamily="18" charset="0"/>
              </a:rPr>
              <a:t>Beyin </a:t>
            </a:r>
            <a:r>
              <a:rPr lang="tr-TR" altLang="tr-TR" sz="2000" dirty="0">
                <a:latin typeface="Bookman Old Style" pitchFamily="18" charset="0"/>
              </a:rPr>
              <a:t>işlevlerinde azalma </a:t>
            </a:r>
          </a:p>
          <a:p>
            <a:pPr marL="250825" indent="-2667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tr-TR" altLang="tr-TR" sz="2000" dirty="0">
                <a:latin typeface="Bookman Old Style" pitchFamily="18" charset="0"/>
              </a:rPr>
              <a:t>Beceri isteyen işlerde gerileme</a:t>
            </a:r>
          </a:p>
          <a:p>
            <a:pPr marL="250825" indent="-2667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tr-TR" altLang="tr-TR" sz="2000" dirty="0">
                <a:latin typeface="Bookman Old Style" pitchFamily="18" charset="0"/>
              </a:rPr>
              <a:t>Denge bozuklukları</a:t>
            </a:r>
          </a:p>
          <a:p>
            <a:pPr marL="250825" indent="-2667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tr-TR" altLang="tr-TR" sz="2000" dirty="0" smtClean="0">
                <a:latin typeface="Bookman Old Style" pitchFamily="18" charset="0"/>
              </a:rPr>
              <a:t>Unutkanlık </a:t>
            </a:r>
            <a:endParaRPr lang="tr-TR" altLang="tr-TR" sz="2000" dirty="0">
              <a:latin typeface="Bookman Old Style" pitchFamily="18" charset="0"/>
            </a:endParaRPr>
          </a:p>
          <a:p>
            <a:pPr marL="250825" indent="-2667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tr-TR" altLang="tr-TR" sz="2000" dirty="0">
                <a:latin typeface="Bookman Old Style" pitchFamily="18" charset="0"/>
              </a:rPr>
              <a:t>Bunama</a:t>
            </a:r>
          </a:p>
        </p:txBody>
      </p:sp>
      <p:pic>
        <p:nvPicPr>
          <p:cNvPr id="4" name="Picture 4" descr="C:\Documents and Settings\VAIO\My Documents\grafik\madde resimleri\alkol\alkol etkileri foto\fMRI-nondrin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764704"/>
            <a:ext cx="2807587" cy="302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VAIO\My Documents\grafik\madde resimleri\alkol\alkol etkileri foto\fMRI-alcoholic spatial working memory ta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833664"/>
            <a:ext cx="280758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3309983" y="1929968"/>
            <a:ext cx="18002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>
                <a:solidFill>
                  <a:srgbClr val="FF0000"/>
                </a:solidFill>
                <a:latin typeface="Arial" pitchFamily="34" charset="0"/>
              </a:rPr>
              <a:t>Alkol Kullanmayan</a:t>
            </a:r>
            <a:endParaRPr lang="en-US" altLang="tr-TR" sz="16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6 Metin kutusu"/>
          <p:cNvSpPr txBox="1">
            <a:spLocks noChangeArrowheads="1"/>
          </p:cNvSpPr>
          <p:nvPr/>
        </p:nvSpPr>
        <p:spPr bwMode="auto">
          <a:xfrm>
            <a:off x="3419872" y="4792796"/>
            <a:ext cx="1512168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>
                <a:solidFill>
                  <a:srgbClr val="FF0000"/>
                </a:solidFill>
                <a:latin typeface="Arial" pitchFamily="34" charset="0"/>
              </a:rPr>
              <a:t>Alkol Kullanan</a:t>
            </a:r>
            <a:endParaRPr lang="en-US" altLang="tr-TR" sz="1600" b="1" dirty="0">
              <a:solidFill>
                <a:srgbClr val="FF0000"/>
              </a:solidFill>
              <a:latin typeface="Arial" pitchFamily="34" charset="0"/>
            </a:endParaRPr>
          </a:p>
        </p:txBody>
      </p:sp>
      <p:cxnSp>
        <p:nvCxnSpPr>
          <p:cNvPr id="15" name="14 Düz Ok Bağlayıcısı"/>
          <p:cNvCxnSpPr/>
          <p:nvPr/>
        </p:nvCxnSpPr>
        <p:spPr>
          <a:xfrm>
            <a:off x="4716016" y="5085184"/>
            <a:ext cx="108076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4 Düz Ok Bağlayıcısı"/>
          <p:cNvCxnSpPr/>
          <p:nvPr/>
        </p:nvCxnSpPr>
        <p:spPr>
          <a:xfrm>
            <a:off x="4716015" y="2222355"/>
            <a:ext cx="108076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BİLİNMESİ GEREKENLER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3917032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>
                <a:solidFill>
                  <a:srgbClr val="FF0000"/>
                </a:solidFill>
              </a:rPr>
              <a:t>Seni Madde Kullanmaya Kim alıştırır?</a:t>
            </a:r>
          </a:p>
          <a:p>
            <a:pPr algn="just">
              <a:buFont typeface="Arial" pitchFamily="34" charset="0"/>
              <a:buChar char="•"/>
            </a:pPr>
            <a:r>
              <a:rPr lang="tr-TR" sz="2400" dirty="0" smtClean="0"/>
              <a:t>Tanıdık bir kişi olacaktır. Sana madde kullanmayı ilk teklif eden kişi; dostun, kankan, kan kardeşim dediğin arkadaşın olacaktır. </a:t>
            </a:r>
          </a:p>
          <a:p>
            <a:pPr algn="just"/>
            <a:r>
              <a:rPr lang="tr-TR" sz="2400" dirty="0" smtClean="0">
                <a:solidFill>
                  <a:srgbClr val="FF0000"/>
                </a:solidFill>
              </a:rPr>
              <a:t>Nerede ve Nasıl Teklif Ederler? </a:t>
            </a:r>
          </a:p>
          <a:p>
            <a:pPr algn="just">
              <a:buFont typeface="Arial" pitchFamily="34" charset="0"/>
              <a:buChar char="•"/>
            </a:pPr>
            <a:r>
              <a:rPr lang="tr-TR" sz="2400" dirty="0" smtClean="0"/>
              <a:t>Yakın arkadaş çevrenle eğlenmek için gittiğin her türlü ortamda, samimi bir hava oluştuğu zaman veya üzüntülü, sıkıntılı ve öfkeli olduğun zaman sana maddeyi teklif eder; çünkü bu gibi durumlarda oluşan havadan dolayı madde kullanımına HAYIR demen çok zor olmaktadır. </a:t>
            </a: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rup 2109"/>
          <p:cNvGrpSpPr/>
          <p:nvPr/>
        </p:nvGrpSpPr>
        <p:grpSpPr>
          <a:xfrm>
            <a:off x="332780" y="1283494"/>
            <a:ext cx="153591" cy="3105000"/>
            <a:chOff x="852487" y="555625"/>
            <a:chExt cx="204788" cy="4140000"/>
          </a:xfrm>
        </p:grpSpPr>
        <p:sp>
          <p:nvSpPr>
            <p:cNvPr id="2100" name="Line 75"/>
            <p:cNvSpPr>
              <a:spLocks noChangeShapeType="1"/>
            </p:cNvSpPr>
            <p:nvPr/>
          </p:nvSpPr>
          <p:spPr bwMode="auto">
            <a:xfrm>
              <a:off x="954882" y="555625"/>
              <a:ext cx="0" cy="414000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tr-TR" sz="1600"/>
            </a:p>
          </p:txBody>
        </p:sp>
        <p:sp>
          <p:nvSpPr>
            <p:cNvPr id="2101" name="Oval 76"/>
            <p:cNvSpPr>
              <a:spLocks noChangeArrowheads="1"/>
            </p:cNvSpPr>
            <p:nvPr/>
          </p:nvSpPr>
          <p:spPr bwMode="auto">
            <a:xfrm>
              <a:off x="852487" y="890535"/>
              <a:ext cx="204788" cy="195263"/>
            </a:xfrm>
            <a:prstGeom prst="ellipse">
              <a:avLst/>
            </a:prstGeom>
            <a:solidFill>
              <a:srgbClr val="FFFFFF"/>
            </a:solidFill>
            <a:ln w="61913" cap="flat">
              <a:solidFill>
                <a:srgbClr val="DADAD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tr-TR" sz="1600"/>
            </a:p>
          </p:txBody>
        </p:sp>
      </p:grpSp>
      <p:sp>
        <p:nvSpPr>
          <p:cNvPr id="2103" name="Metin kutusu 2102"/>
          <p:cNvSpPr txBox="1"/>
          <p:nvPr/>
        </p:nvSpPr>
        <p:spPr>
          <a:xfrm>
            <a:off x="681039" y="1283494"/>
            <a:ext cx="2465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r-TR" sz="4400" b="1" dirty="0">
                <a:solidFill>
                  <a:srgbClr val="231F20"/>
                </a:solidFill>
              </a:rPr>
              <a:t>Bağımlılık</a:t>
            </a:r>
            <a:endParaRPr lang="tr-TR" sz="4400" b="1" dirty="0">
              <a:solidFill>
                <a:srgbClr val="EE742F"/>
              </a:solidFill>
            </a:endParaRPr>
          </a:p>
        </p:txBody>
      </p:sp>
      <p:sp>
        <p:nvSpPr>
          <p:cNvPr id="2111" name="Metin kutusu 2110"/>
          <p:cNvSpPr txBox="1"/>
          <p:nvPr/>
        </p:nvSpPr>
        <p:spPr>
          <a:xfrm>
            <a:off x="721705" y="1922738"/>
            <a:ext cx="4743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Bağımlılık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kişinin kullandığı bir nesne veya yaptığı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bir eylem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üzerinde;</a:t>
            </a:r>
          </a:p>
        </p:txBody>
      </p:sp>
      <p:sp>
        <p:nvSpPr>
          <p:cNvPr id="78" name="Metin kutusu 77"/>
          <p:cNvSpPr txBox="1"/>
          <p:nvPr/>
        </p:nvSpPr>
        <p:spPr>
          <a:xfrm>
            <a:off x="313978" y="2808203"/>
            <a:ext cx="4899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Kontrolünü kaybetmesi ve </a:t>
            </a:r>
          </a:p>
          <a:p>
            <a:pPr algn="just"/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Onsuz bir yaşam sürememeye başlamasıdır.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20329" y="2686050"/>
            <a:ext cx="134540" cy="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tr-TR" sz="160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86371" y="2068634"/>
            <a:ext cx="134540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tr-TR" sz="1600"/>
          </a:p>
        </p:txBody>
      </p:sp>
      <p:sp>
        <p:nvSpPr>
          <p:cNvPr id="85" name="Oval 5"/>
          <p:cNvSpPr>
            <a:spLocks noChangeArrowheads="1"/>
          </p:cNvSpPr>
          <p:nvPr/>
        </p:nvSpPr>
        <p:spPr bwMode="auto">
          <a:xfrm>
            <a:off x="5454253" y="1525191"/>
            <a:ext cx="3015854" cy="3015853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6" name="Oval 6"/>
          <p:cNvSpPr>
            <a:spLocks noChangeArrowheads="1"/>
          </p:cNvSpPr>
          <p:nvPr/>
        </p:nvSpPr>
        <p:spPr bwMode="auto">
          <a:xfrm>
            <a:off x="5763816" y="1834754"/>
            <a:ext cx="2395538" cy="2396728"/>
          </a:xfrm>
          <a:prstGeom prst="ellipse">
            <a:avLst/>
          </a:prstGeom>
          <a:blipFill>
            <a:blip r:embed="rId3" cstate="print"/>
            <a:stretch>
              <a:fillRect l="-21000" t="-7000" r="-31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grpSp>
        <p:nvGrpSpPr>
          <p:cNvPr id="15" name="Grup 14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16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7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sp>
        <p:nvSpPr>
          <p:cNvPr id="2" name="Dikdörtgen 1"/>
          <p:cNvSpPr/>
          <p:nvPr/>
        </p:nvSpPr>
        <p:spPr>
          <a:xfrm>
            <a:off x="556880" y="4338078"/>
            <a:ext cx="56580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dirty="0"/>
              <a:t>Beyin işlevlerini veya tüm bedensel yapılarını etkileyen, zamanla organ sistemlerinde kalıcı hasarlara yol açan, ruhsal ve davranışsal sorunlar oluşturan, yaşam için gerekli olmayan doğal ya da yapay </a:t>
            </a:r>
            <a:r>
              <a:rPr lang="tr-TR" b="1" u="sng" dirty="0">
                <a:solidFill>
                  <a:srgbClr val="FF0000"/>
                </a:solidFill>
              </a:rPr>
              <a:t>SAHTE İYİ OLUŞ HALİ </a:t>
            </a:r>
            <a:r>
              <a:rPr lang="tr-TR" dirty="0"/>
              <a:t>veren her türlü maddelerdir. </a:t>
            </a:r>
          </a:p>
        </p:txBody>
      </p:sp>
    </p:spTree>
    <p:extLst>
      <p:ext uri="{BB962C8B-B14F-4D97-AF65-F5344CB8AC3E}">
        <p14:creationId xmlns:p14="http://schemas.microsoft.com/office/powerpoint/2010/main" xmlns="" val="2693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2111" grpId="0"/>
      <p:bldP spid="78" grpId="0"/>
      <p:bldP spid="5" grpId="0" animBg="1"/>
      <p:bldP spid="85" grpId="0" animBg="1"/>
      <p:bldP spid="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212" y="2132856"/>
            <a:ext cx="7775575" cy="317009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tr-TR" sz="2000" dirty="0">
                <a:ln w="95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000" dirty="0">
                <a:ln w="9525">
                  <a:noFill/>
                  <a:prstDash val="solid"/>
                </a:ln>
                <a:latin typeface="+mn-lt"/>
                <a:cs typeface="Arial" panose="020B0604020202020204" pitchFamily="34" charset="0"/>
              </a:rPr>
              <a:t>Bir dene, maksat muhabbet olsun!</a:t>
            </a:r>
          </a:p>
          <a:p>
            <a:pPr>
              <a:spcAft>
                <a:spcPts val="0"/>
              </a:spcAft>
              <a:defRPr/>
            </a:pPr>
            <a:r>
              <a:rPr lang="tr-TR" sz="2000" dirty="0">
                <a:ln w="95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000" dirty="0">
                <a:ln w="9525">
                  <a:noFill/>
                  <a:prstDash val="solid"/>
                </a:ln>
                <a:latin typeface="+mn-lt"/>
                <a:cs typeface="Arial" panose="020B0604020202020204" pitchFamily="34" charset="0"/>
              </a:rPr>
              <a:t>Bir kereden bir şeycik olmaz!</a:t>
            </a:r>
          </a:p>
          <a:p>
            <a:pPr>
              <a:spcAft>
                <a:spcPts val="0"/>
              </a:spcAft>
              <a:defRPr/>
            </a:pPr>
            <a:r>
              <a:rPr lang="tr-TR" sz="2000" dirty="0">
                <a:ln w="95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000" dirty="0">
                <a:ln w="9525">
                  <a:noFill/>
                  <a:prstDash val="solid"/>
                </a:ln>
                <a:latin typeface="+mn-lt"/>
                <a:cs typeface="Arial" panose="020B0604020202020204" pitchFamily="34" charset="0"/>
              </a:rPr>
              <a:t>Dertlerini unutursun!</a:t>
            </a:r>
          </a:p>
          <a:p>
            <a:pPr>
              <a:spcAft>
                <a:spcPts val="0"/>
              </a:spcAft>
              <a:defRPr/>
            </a:pPr>
            <a:r>
              <a:rPr lang="tr-TR" sz="2000" dirty="0">
                <a:ln w="95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000" dirty="0">
                <a:ln w="9525">
                  <a:noFill/>
                  <a:prstDash val="solid"/>
                </a:ln>
                <a:latin typeface="+mn-lt"/>
                <a:cs typeface="Arial" panose="020B0604020202020204" pitchFamily="34" charset="0"/>
              </a:rPr>
              <a:t>Üşümen geçer, vücudun ısınır.</a:t>
            </a:r>
          </a:p>
          <a:p>
            <a:pPr>
              <a:spcAft>
                <a:spcPts val="0"/>
              </a:spcAft>
              <a:defRPr/>
            </a:pPr>
            <a:r>
              <a:rPr lang="tr-TR" sz="2000" dirty="0" smtClean="0">
                <a:ln w="95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000" dirty="0">
                <a:ln w="9525">
                  <a:noFill/>
                  <a:prstDash val="solid"/>
                </a:ln>
                <a:latin typeface="+mn-lt"/>
                <a:cs typeface="Arial" panose="020B0604020202020204" pitchFamily="34" charset="0"/>
              </a:rPr>
              <a:t>Uykun düzene girer.</a:t>
            </a:r>
          </a:p>
          <a:p>
            <a:pPr>
              <a:spcAft>
                <a:spcPts val="0"/>
              </a:spcAft>
              <a:defRPr/>
            </a:pPr>
            <a:r>
              <a:rPr lang="tr-TR" sz="2000" dirty="0" smtClean="0">
                <a:ln w="95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000" dirty="0" smtClean="0">
                <a:ln w="9525">
                  <a:noFill/>
                  <a:prstDash val="solid"/>
                </a:ln>
                <a:latin typeface="+mn-lt"/>
                <a:cs typeface="Arial" panose="020B0604020202020204" pitchFamily="34" charset="0"/>
              </a:rPr>
              <a:t>Daha </a:t>
            </a:r>
            <a:r>
              <a:rPr lang="tr-TR" sz="2000" dirty="0">
                <a:ln w="9525">
                  <a:noFill/>
                  <a:prstDash val="solid"/>
                </a:ln>
                <a:latin typeface="+mn-lt"/>
                <a:cs typeface="Arial" panose="020B0604020202020204" pitchFamily="34" charset="0"/>
              </a:rPr>
              <a:t>cazip ve çekici olursun.</a:t>
            </a:r>
          </a:p>
          <a:p>
            <a:pPr>
              <a:spcAft>
                <a:spcPts val="0"/>
              </a:spcAft>
              <a:defRPr/>
            </a:pPr>
            <a:r>
              <a:rPr lang="tr-TR" sz="2000" dirty="0">
                <a:ln w="95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000" dirty="0">
                <a:ln w="9525">
                  <a:noFill/>
                  <a:prstDash val="solid"/>
                </a:ln>
                <a:latin typeface="+mn-lt"/>
                <a:cs typeface="Arial" panose="020B0604020202020204" pitchFamily="34" charset="0"/>
              </a:rPr>
              <a:t>Bazı sağlık sorunlarına iyi gelir.</a:t>
            </a:r>
          </a:p>
          <a:p>
            <a:pPr>
              <a:spcAft>
                <a:spcPts val="0"/>
              </a:spcAft>
              <a:defRPr/>
            </a:pPr>
            <a:r>
              <a:rPr lang="tr-TR" sz="2000" dirty="0">
                <a:ln w="95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000" dirty="0" smtClean="0">
                <a:ln w="9525">
                  <a:noFill/>
                  <a:prstDash val="solid"/>
                </a:ln>
                <a:latin typeface="+mn-lt"/>
                <a:cs typeface="Arial" panose="020B0604020202020204" pitchFamily="34" charset="0"/>
              </a:rPr>
              <a:t>Rahatlarsın</a:t>
            </a:r>
            <a:r>
              <a:rPr lang="tr-TR" sz="2000" dirty="0">
                <a:ln w="9525">
                  <a:noFill/>
                  <a:prstDash val="solid"/>
                </a:ln>
                <a:latin typeface="+mn-lt"/>
                <a:cs typeface="Arial" panose="020B0604020202020204" pitchFamily="34" charset="0"/>
              </a:rPr>
              <a:t>, böylece topluluk önünde daha rahat konuşursun.</a:t>
            </a:r>
          </a:p>
          <a:p>
            <a:pPr>
              <a:spcAft>
                <a:spcPts val="0"/>
              </a:spcAft>
              <a:defRPr/>
            </a:pPr>
            <a:r>
              <a:rPr lang="tr-TR" sz="2000" dirty="0">
                <a:ln w="95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000" dirty="0">
                <a:ln w="9525">
                  <a:noFill/>
                  <a:prstDash val="solid"/>
                </a:ln>
                <a:latin typeface="+mn-lt"/>
                <a:cs typeface="Arial" panose="020B0604020202020204" pitchFamily="34" charset="0"/>
              </a:rPr>
              <a:t>İştahın açılır.</a:t>
            </a:r>
          </a:p>
          <a:p>
            <a:pPr>
              <a:spcAft>
                <a:spcPts val="0"/>
              </a:spcAft>
              <a:defRPr/>
            </a:pPr>
            <a:r>
              <a:rPr lang="tr-TR" sz="2000" dirty="0">
                <a:ln w="95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000" dirty="0">
                <a:ln w="9525">
                  <a:noFill/>
                  <a:prstDash val="solid"/>
                </a:ln>
                <a:latin typeface="+mn-lt"/>
                <a:cs typeface="Arial" panose="020B0604020202020204" pitchFamily="34" charset="0"/>
              </a:rPr>
              <a:t>Alkol kan yapar, kan seviyen düzene girer.</a:t>
            </a:r>
          </a:p>
        </p:txBody>
      </p:sp>
      <p:sp>
        <p:nvSpPr>
          <p:cNvPr id="5" name="TextBox 4"/>
          <p:cNvSpPr txBox="1"/>
          <p:nvPr/>
        </p:nvSpPr>
        <p:spPr>
          <a:xfrm rot="21437211">
            <a:off x="273050" y="766763"/>
            <a:ext cx="6121400" cy="107791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tr-TR" sz="3200" b="1" dirty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Davetkâr yalanları önceden biliniz ki kendinizi koruyabilesiniz!</a:t>
            </a:r>
            <a:endParaRPr lang="en-US" sz="32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677315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6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0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60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206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807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708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9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91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6524"/>
            <a:ext cx="9144000" cy="699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26988"/>
            <a:ext cx="9144000" cy="892176"/>
          </a:xfrm>
          <a:prstGeom prst="rect">
            <a:avLst/>
          </a:prstGeom>
          <a:solidFill>
            <a:schemeClr val="tx1"/>
          </a:solidFill>
          <a:effectLst/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tr-TR" sz="2600" b="1" dirty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Bağımlılık yapıcı alkol yahut başka bir maddeyi size teklif eden kişiye karşı hangi söz, tutum ve davranışları benimseyebilirsiniz?</a:t>
            </a:r>
            <a:endParaRPr lang="en-US" sz="26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727655">
            <a:off x="2083726" y="4880377"/>
            <a:ext cx="5687939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tr-TR" sz="2800" b="1" dirty="0">
                <a:ln w="9525">
                  <a:noFill/>
                  <a:prstDash val="solid"/>
                </a:ln>
                <a:solidFill>
                  <a:srgbClr val="FF0000"/>
                </a:solidFill>
              </a:rPr>
              <a:t>İlk teklif </a:t>
            </a:r>
            <a:r>
              <a:rPr lang="tr-TR" sz="28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</a:rPr>
              <a:t>ettiğinde mantıklı </a:t>
            </a:r>
            <a:r>
              <a:rPr lang="tr-TR" sz="2800" b="1" dirty="0">
                <a:ln w="9525">
                  <a:noFill/>
                  <a:prstDash val="solid"/>
                </a:ln>
                <a:solidFill>
                  <a:srgbClr val="FF0000"/>
                </a:solidFill>
              </a:rPr>
              <a:t>bir sebep </a:t>
            </a:r>
            <a:r>
              <a:rPr lang="tr-TR" sz="28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</a:rPr>
              <a:t>göstererek teklifini reddediniz</a:t>
            </a:r>
            <a:r>
              <a:rPr lang="tr-TR" sz="2800" b="1" dirty="0">
                <a:ln w="9525">
                  <a:noFill/>
                  <a:prstDash val="solid"/>
                </a:ln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260914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6" y="-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6"/>
          <p:cNvSpPr txBox="1"/>
          <p:nvPr/>
        </p:nvSpPr>
        <p:spPr>
          <a:xfrm rot="155168">
            <a:off x="2716213" y="1231455"/>
            <a:ext cx="5888037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tr-TR" sz="2400" b="1" dirty="0">
                <a:ln w="9525">
                  <a:noFill/>
                  <a:prstDash val="solid"/>
                </a:ln>
              </a:rPr>
              <a:t>Kullanmanız için yapılacak ısrarlar karşısında</a:t>
            </a:r>
          </a:p>
          <a:p>
            <a:pPr>
              <a:spcAft>
                <a:spcPts val="0"/>
              </a:spcAft>
              <a:defRPr/>
            </a:pPr>
            <a:r>
              <a:rPr lang="tr-TR" sz="2400" b="1" dirty="0">
                <a:ln w="9525">
                  <a:noFill/>
                  <a:prstDash val="solid"/>
                </a:ln>
              </a:rPr>
              <a:t>ısrarla </a:t>
            </a:r>
            <a:r>
              <a:rPr lang="tr-TR" sz="4000" b="1" dirty="0">
                <a:ln w="9525">
                  <a:noFill/>
                  <a:prstDash val="solid"/>
                </a:ln>
                <a:solidFill>
                  <a:srgbClr val="FF0000"/>
                </a:solidFill>
              </a:rPr>
              <a:t>«Hayır!» </a:t>
            </a:r>
            <a:r>
              <a:rPr lang="tr-TR" sz="2400" b="1" dirty="0">
                <a:ln w="9525">
                  <a:noFill/>
                  <a:prstDash val="solid"/>
                </a:ln>
              </a:rPr>
              <a:t>deyiniz.</a:t>
            </a:r>
          </a:p>
        </p:txBody>
      </p:sp>
      <p:sp>
        <p:nvSpPr>
          <p:cNvPr id="7" name="TextBox 6"/>
          <p:cNvSpPr txBox="1"/>
          <p:nvPr/>
        </p:nvSpPr>
        <p:spPr>
          <a:xfrm rot="21402074">
            <a:off x="401638" y="5880786"/>
            <a:ext cx="5667375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tr-TR" sz="2400" b="1" dirty="0">
                <a:ln w="9525">
                  <a:noFill/>
                  <a:prstDash val="solid"/>
                </a:ln>
              </a:rPr>
              <a:t>Kesin bir dille </a:t>
            </a:r>
            <a:r>
              <a:rPr lang="tr-TR" sz="3600" b="1" dirty="0">
                <a:ln w="9525">
                  <a:noFill/>
                  <a:prstDash val="solid"/>
                </a:ln>
                <a:solidFill>
                  <a:srgbClr val="FF0000"/>
                </a:solidFill>
              </a:rPr>
              <a:t>“Hayır!” </a:t>
            </a:r>
            <a:r>
              <a:rPr lang="tr-TR" sz="2400" b="1" dirty="0">
                <a:ln w="9525">
                  <a:noFill/>
                  <a:prstDash val="solid"/>
                </a:ln>
              </a:rPr>
              <a:t>deyiniz.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26988"/>
            <a:ext cx="9144000" cy="892176"/>
          </a:xfrm>
          <a:prstGeom prst="rect">
            <a:avLst/>
          </a:prstGeom>
          <a:solidFill>
            <a:schemeClr val="tx1"/>
          </a:solidFill>
          <a:effectLst/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tr-TR" sz="2600" b="1" dirty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Bağımlılık yapıcı alkol yahut başka bir maddeyi size teklif eden kişiye karşı hangi söz, tutum ve davranışları benimseyebilirsiniz?</a:t>
            </a:r>
            <a:endParaRPr lang="en-US" sz="26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736163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 rot="174789">
            <a:off x="501650" y="3828167"/>
            <a:ext cx="8462963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tr-TR" sz="2400" b="1" dirty="0">
                <a:ln w="95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Onun </a:t>
            </a:r>
            <a:r>
              <a:rPr lang="tr-TR" sz="2400" b="1" dirty="0" smtClean="0">
                <a:ln w="95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size e-posta</a:t>
            </a:r>
            <a:r>
              <a:rPr lang="tr-TR" sz="2400" b="1" dirty="0">
                <a:ln w="95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, cep telefonu, mektup vb. yollarla gönderdiği </a:t>
            </a:r>
            <a:r>
              <a:rPr lang="tr-TR" sz="2400" b="1" dirty="0" smtClean="0">
                <a:ln w="95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mesajları okumayınız</a:t>
            </a:r>
            <a:r>
              <a:rPr lang="tr-TR" sz="2400" b="1" dirty="0">
                <a:ln w="95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tr-TR" sz="2400" b="1" dirty="0" smtClean="0">
                <a:ln w="95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hiçbirine </a:t>
            </a:r>
            <a:r>
              <a:rPr lang="tr-TR" sz="2400" b="1" dirty="0">
                <a:ln w="95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cevap vermeyiniz.</a:t>
            </a:r>
          </a:p>
        </p:txBody>
      </p:sp>
      <p:sp>
        <p:nvSpPr>
          <p:cNvPr id="15" name="Rectangle 14"/>
          <p:cNvSpPr/>
          <p:nvPr/>
        </p:nvSpPr>
        <p:spPr>
          <a:xfrm rot="21124047">
            <a:off x="2035068" y="1806204"/>
            <a:ext cx="5741988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tr-TR" sz="2400" b="1" dirty="0" smtClean="0">
                <a:ln w="95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Onunla e-posta</a:t>
            </a:r>
            <a:r>
              <a:rPr lang="tr-TR" sz="2400" b="1" dirty="0">
                <a:ln w="95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, telefon, mektup vb. </a:t>
            </a:r>
            <a:r>
              <a:rPr lang="tr-TR" sz="2400" b="1" dirty="0" smtClean="0">
                <a:ln w="95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herhangi </a:t>
            </a:r>
            <a:r>
              <a:rPr lang="tr-TR" sz="2400" b="1" dirty="0">
                <a:ln w="95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bir yolla iletişime geçmeyiniz.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-26988"/>
            <a:ext cx="9144000" cy="1292662"/>
          </a:xfrm>
          <a:prstGeom prst="rect">
            <a:avLst/>
          </a:prstGeom>
          <a:solidFill>
            <a:schemeClr val="tx1"/>
          </a:solidFill>
          <a:effectLst/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tr-TR" sz="2600" b="1" dirty="0">
                <a:ln w="9525">
                  <a:noFill/>
                  <a:prstDash val="solid"/>
                </a:ln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Bağımlılık yapıcı alkol yahut başka bir maddeyi size teklif eden kişiye karşı hangi söz, tutum ve davranışları benimseyebilirsiniz?</a:t>
            </a:r>
            <a:endParaRPr lang="en-US" sz="2600" b="1" dirty="0">
              <a:ln w="9525">
                <a:noFill/>
                <a:prstDash val="solid"/>
              </a:ln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126639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24340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rot="21409999">
            <a:off x="270037" y="1641922"/>
            <a:ext cx="580921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tr-TR" sz="2400" b="1" dirty="0">
                <a:ln w="9525">
                  <a:noFill/>
                  <a:prstDash val="solid"/>
                </a:ln>
                <a:solidFill>
                  <a:schemeClr val="tx1"/>
                </a:solidFill>
              </a:rPr>
              <a:t>Teklifte bulunan </a:t>
            </a:r>
            <a:r>
              <a:rPr lang="tr-TR" sz="2400" b="1" dirty="0" smtClean="0">
                <a:ln w="9525">
                  <a:noFill/>
                  <a:prstDash val="solid"/>
                </a:ln>
                <a:solidFill>
                  <a:schemeClr val="tx1"/>
                </a:solidFill>
              </a:rPr>
              <a:t>kişiyi görmezden </a:t>
            </a:r>
            <a:r>
              <a:rPr lang="tr-TR" sz="2400" b="1" dirty="0">
                <a:ln w="9525">
                  <a:noFill/>
                  <a:prstDash val="solid"/>
                </a:ln>
                <a:solidFill>
                  <a:schemeClr val="tx1"/>
                </a:solidFill>
              </a:rPr>
              <a:t>geliniz</a:t>
            </a:r>
            <a:r>
              <a:rPr lang="tr-TR" sz="2400" b="1" dirty="0" smtClean="0">
                <a:ln w="9525">
                  <a:noFill/>
                  <a:prstDash val="solid"/>
                </a:ln>
                <a:solidFill>
                  <a:schemeClr val="tx1"/>
                </a:solidFill>
              </a:rPr>
              <a:t>, dikkate </a:t>
            </a:r>
            <a:r>
              <a:rPr lang="tr-TR" sz="2400" b="1" dirty="0">
                <a:ln w="9525">
                  <a:noFill/>
                  <a:prstDash val="solid"/>
                </a:ln>
                <a:solidFill>
                  <a:schemeClr val="tx1"/>
                </a:solidFill>
              </a:rPr>
              <a:t>almayınız.</a:t>
            </a:r>
          </a:p>
        </p:txBody>
      </p:sp>
      <p:sp>
        <p:nvSpPr>
          <p:cNvPr id="14" name="Rectangle 13"/>
          <p:cNvSpPr/>
          <p:nvPr/>
        </p:nvSpPr>
        <p:spPr>
          <a:xfrm rot="21426857">
            <a:off x="-145469" y="4322803"/>
            <a:ext cx="7021513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tr-TR" sz="2400" b="1" dirty="0">
                <a:ln w="9525">
                  <a:noFill/>
                  <a:prstDash val="solid"/>
                </a:ln>
                <a:solidFill>
                  <a:schemeClr val="tx1"/>
                </a:solidFill>
              </a:rPr>
              <a:t>Bulunduğunuz gruba dâhil olmaya çalıştığında</a:t>
            </a:r>
          </a:p>
          <a:p>
            <a:pPr>
              <a:spcAft>
                <a:spcPts val="0"/>
              </a:spcAft>
              <a:defRPr/>
            </a:pPr>
            <a:r>
              <a:rPr lang="tr-TR" sz="2400" b="1" dirty="0">
                <a:ln w="9525">
                  <a:noFill/>
                  <a:prstDash val="solid"/>
                </a:ln>
                <a:solidFill>
                  <a:schemeClr val="tx1"/>
                </a:solidFill>
              </a:rPr>
              <a:t>yüzünüzü onun olduğu taraftan başka yöne çeviriniz.</a:t>
            </a:r>
          </a:p>
        </p:txBody>
      </p:sp>
      <p:sp>
        <p:nvSpPr>
          <p:cNvPr id="9" name="Rectangle 10"/>
          <p:cNvSpPr/>
          <p:nvPr/>
        </p:nvSpPr>
        <p:spPr>
          <a:xfrm rot="21311405">
            <a:off x="235922" y="3235719"/>
            <a:ext cx="4927601" cy="4619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tr-TR" sz="2400" dirty="0">
                <a:ln w="9525">
                  <a:noFill/>
                  <a:prstDash val="solid"/>
                </a:ln>
                <a:solidFill>
                  <a:schemeClr val="tx1"/>
                </a:solidFill>
              </a:rPr>
              <a:t>Soğuk bir yaklaşım sergileyiniz.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26988"/>
            <a:ext cx="9144000" cy="892176"/>
          </a:xfrm>
          <a:prstGeom prst="rect">
            <a:avLst/>
          </a:prstGeom>
          <a:solidFill>
            <a:schemeClr val="tx1"/>
          </a:solidFill>
          <a:effectLst/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tr-TR" sz="2600" b="1" dirty="0">
                <a:ln w="9525">
                  <a:noFill/>
                  <a:prstDash val="solid"/>
                </a:ln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Bağımlılık yapıcı alkol yahut başka bir maddeyi size teklif eden kişiye karşı hangi söz, tutum ve davranışları benimseyebilirsiniz?</a:t>
            </a:r>
            <a:endParaRPr lang="en-US" sz="2600" b="1" dirty="0">
              <a:ln w="9525">
                <a:noFill/>
                <a:prstDash val="solid"/>
              </a:ln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207111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 rot="215066">
            <a:off x="3559522" y="1873020"/>
            <a:ext cx="5549513" cy="129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tr-TR" sz="2600" b="1" dirty="0">
                <a:ln w="9525">
                  <a:noFill/>
                  <a:prstDash val="solid"/>
                </a:ln>
              </a:rPr>
              <a:t>Onun olduğu ortamlarda</a:t>
            </a:r>
          </a:p>
          <a:p>
            <a:pPr>
              <a:spcAft>
                <a:spcPts val="0"/>
              </a:spcAft>
              <a:defRPr/>
            </a:pPr>
            <a:r>
              <a:rPr lang="tr-TR" sz="2600" b="1" dirty="0">
                <a:ln w="9525">
                  <a:noFill/>
                  <a:prstDash val="solid"/>
                </a:ln>
              </a:rPr>
              <a:t>ona yönelmeyiniz</a:t>
            </a:r>
            <a:r>
              <a:rPr lang="tr-TR" sz="2600" b="1" dirty="0" smtClean="0">
                <a:ln w="9525">
                  <a:noFill/>
                  <a:prstDash val="solid"/>
                </a:ln>
              </a:rPr>
              <a:t>, ondan </a:t>
            </a:r>
            <a:r>
              <a:rPr lang="tr-TR" sz="2600" b="1" dirty="0">
                <a:ln w="9525">
                  <a:noFill/>
                  <a:prstDash val="solid"/>
                </a:ln>
              </a:rPr>
              <a:t>uzaklaşınız.</a:t>
            </a:r>
          </a:p>
        </p:txBody>
      </p:sp>
      <p:sp>
        <p:nvSpPr>
          <p:cNvPr id="7" name="Rectangle 12"/>
          <p:cNvSpPr/>
          <p:nvPr/>
        </p:nvSpPr>
        <p:spPr>
          <a:xfrm rot="215066">
            <a:off x="417947" y="4755106"/>
            <a:ext cx="5599489" cy="8925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tr-TR" sz="2600" b="1" dirty="0">
                <a:ln w="9525">
                  <a:noFill/>
                  <a:prstDash val="solid"/>
                </a:ln>
              </a:rPr>
              <a:t>Onun olduğu ortamlardan kaçınız</a:t>
            </a:r>
            <a:r>
              <a:rPr lang="tr-TR" sz="2600" b="1" dirty="0" smtClean="0">
                <a:ln w="9525">
                  <a:noFill/>
                  <a:prstDash val="solid"/>
                </a:ln>
              </a:rPr>
              <a:t>, olabildiğince </a:t>
            </a:r>
            <a:r>
              <a:rPr lang="tr-TR" sz="2600" b="1" dirty="0">
                <a:ln w="9525">
                  <a:noFill/>
                  <a:prstDash val="solid"/>
                </a:ln>
              </a:rPr>
              <a:t>uzağa…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26988"/>
            <a:ext cx="9144000" cy="1292662"/>
          </a:xfrm>
          <a:prstGeom prst="rect">
            <a:avLst/>
          </a:prstGeom>
          <a:solidFill>
            <a:schemeClr val="tx1"/>
          </a:solidFill>
          <a:effectLst/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tr-TR" sz="2600" b="1" dirty="0">
                <a:ln w="95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Bağımlılık yapıcı alkol yahut başka bir maddeyi size teklif eden kişiye karşı hangi söz, tutum ve davranışları benimseyebilirsiniz?</a:t>
            </a:r>
            <a:endParaRPr lang="en-US" sz="2600" b="1" dirty="0">
              <a:ln w="9525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05295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BAĞIMLI OLAN KİŞİ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3752"/>
          </a:xfrm>
        </p:spPr>
        <p:txBody>
          <a:bodyPr>
            <a:noAutofit/>
          </a:bodyPr>
          <a:lstStyle/>
          <a:p>
            <a:pPr algn="just"/>
            <a:r>
              <a:rPr lang="tr-TR" sz="2400" dirty="0" smtClean="0"/>
              <a:t>Kendini olan güveni zayıflar.</a:t>
            </a:r>
          </a:p>
          <a:p>
            <a:pPr algn="just"/>
            <a:r>
              <a:rPr lang="tr-TR" sz="2400" dirty="0" smtClean="0"/>
              <a:t>Kendini kontrol altında tutamaz. </a:t>
            </a:r>
          </a:p>
          <a:p>
            <a:pPr algn="just"/>
            <a:r>
              <a:rPr lang="tr-TR" sz="2400" dirty="0" smtClean="0"/>
              <a:t>İnsani prensipleri yok olmaya başlar. </a:t>
            </a:r>
          </a:p>
          <a:p>
            <a:pPr algn="just"/>
            <a:r>
              <a:rPr lang="tr-TR" sz="2400" dirty="0" smtClean="0"/>
              <a:t>İdeallerini, geleceğini yitirir. </a:t>
            </a:r>
          </a:p>
          <a:p>
            <a:pPr algn="just"/>
            <a:r>
              <a:rPr lang="tr-TR" sz="2400" dirty="0" smtClean="0"/>
              <a:t>Maddeyi alabilmek için önce mevcut parasını biriktirir. </a:t>
            </a:r>
          </a:p>
          <a:p>
            <a:pPr algn="just"/>
            <a:r>
              <a:rPr lang="tr-TR" sz="2400" dirty="0" smtClean="0"/>
              <a:t>Yakınındaki insanların değerli eşyalarını ve paralarını çalmaya başlar.</a:t>
            </a:r>
          </a:p>
          <a:p>
            <a:pPr algn="just"/>
            <a:r>
              <a:rPr lang="tr-TR" sz="2400" dirty="0" smtClean="0"/>
              <a:t>Hırsızlık, gasp, yan kesicilik v.b. Gibi suçlara karışır. </a:t>
            </a:r>
          </a:p>
          <a:p>
            <a:pPr algn="just"/>
            <a:r>
              <a:rPr lang="tr-TR" sz="2400" dirty="0" smtClean="0"/>
              <a:t>Son olarak; suç ilerken yakalanır ve </a:t>
            </a:r>
            <a:r>
              <a:rPr lang="tr-TR" sz="2400" b="1" dirty="0" smtClean="0">
                <a:solidFill>
                  <a:srgbClr val="FF0000"/>
                </a:solidFill>
              </a:rPr>
              <a:t>özgürlüğünü</a:t>
            </a:r>
            <a:r>
              <a:rPr lang="tr-TR" sz="2400" dirty="0" smtClean="0"/>
              <a:t> kaybeder. </a:t>
            </a: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6" name="Grup 2095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209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600"/>
            </a:p>
          </p:txBody>
        </p:sp>
        <p:sp>
          <p:nvSpPr>
            <p:cNvPr id="209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600"/>
            </a:p>
          </p:txBody>
        </p:sp>
      </p:grpSp>
      <p:sp>
        <p:nvSpPr>
          <p:cNvPr id="2103" name="Metin kutusu 2102"/>
          <p:cNvSpPr txBox="1"/>
          <p:nvPr/>
        </p:nvSpPr>
        <p:spPr>
          <a:xfrm>
            <a:off x="630415" y="1283494"/>
            <a:ext cx="7883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400" b="1" dirty="0">
                <a:solidFill>
                  <a:srgbClr val="E61F4F"/>
                </a:solidFill>
              </a:rPr>
              <a:t>Teknoloji Bağımlılığının Belirtileri</a:t>
            </a:r>
          </a:p>
        </p:txBody>
      </p:sp>
      <p:sp>
        <p:nvSpPr>
          <p:cNvPr id="75" name="Line 64"/>
          <p:cNvSpPr>
            <a:spLocks noChangeShapeType="1"/>
          </p:cNvSpPr>
          <p:nvPr/>
        </p:nvSpPr>
        <p:spPr bwMode="auto">
          <a:xfrm>
            <a:off x="485424" y="2057860"/>
            <a:ext cx="8173152" cy="0"/>
          </a:xfrm>
          <a:prstGeom prst="line">
            <a:avLst/>
          </a:prstGeom>
          <a:noFill/>
          <a:ln w="14288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600"/>
          </a:p>
        </p:txBody>
      </p:sp>
      <p:sp>
        <p:nvSpPr>
          <p:cNvPr id="3" name="Dikdörtgen 2"/>
          <p:cNvSpPr/>
          <p:nvPr/>
        </p:nvSpPr>
        <p:spPr>
          <a:xfrm>
            <a:off x="3363240" y="2165820"/>
            <a:ext cx="24175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Teknoloji bağımlısı bir kişi;</a:t>
            </a:r>
          </a:p>
        </p:txBody>
      </p:sp>
      <p:grpSp>
        <p:nvGrpSpPr>
          <p:cNvPr id="2086" name="Grup 2085"/>
          <p:cNvGrpSpPr/>
          <p:nvPr/>
        </p:nvGrpSpPr>
        <p:grpSpPr>
          <a:xfrm>
            <a:off x="3736500" y="3109592"/>
            <a:ext cx="1861649" cy="862349"/>
            <a:chOff x="4982000" y="3003122"/>
            <a:chExt cx="2482198" cy="1149799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474" y="3003122"/>
              <a:ext cx="731250" cy="1023750"/>
            </a:xfrm>
            <a:prstGeom prst="rect">
              <a:avLst/>
            </a:prstGeom>
          </p:spPr>
        </p:pic>
        <p:sp>
          <p:nvSpPr>
            <p:cNvPr id="82" name="Line 64"/>
            <p:cNvSpPr>
              <a:spLocks noChangeShapeType="1"/>
            </p:cNvSpPr>
            <p:nvPr/>
          </p:nvSpPr>
          <p:spPr bwMode="auto">
            <a:xfrm>
              <a:off x="4982000" y="4152921"/>
              <a:ext cx="2482198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600"/>
            </a:p>
          </p:txBody>
        </p:sp>
      </p:grpSp>
      <p:sp>
        <p:nvSpPr>
          <p:cNvPr id="83" name="Dikdörtgen 82"/>
          <p:cNvSpPr/>
          <p:nvPr/>
        </p:nvSpPr>
        <p:spPr>
          <a:xfrm>
            <a:off x="3356484" y="4048639"/>
            <a:ext cx="2621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Bağımlı olduğu şeyle gittikçe</a:t>
            </a:r>
          </a:p>
          <a:p>
            <a:pPr algn="ctr"/>
            <a:r>
              <a:rPr lang="tr-T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daha çok vakit geçirmek ister.</a:t>
            </a:r>
          </a:p>
        </p:txBody>
      </p:sp>
      <p:grpSp>
        <p:nvGrpSpPr>
          <p:cNvPr id="2097" name="Grup 2096"/>
          <p:cNvGrpSpPr/>
          <p:nvPr/>
        </p:nvGrpSpPr>
        <p:grpSpPr>
          <a:xfrm>
            <a:off x="871782" y="2524186"/>
            <a:ext cx="7440430" cy="963154"/>
            <a:chOff x="1162375" y="2222581"/>
            <a:chExt cx="9920573" cy="1284205"/>
          </a:xfrm>
        </p:grpSpPr>
        <p:grpSp>
          <p:nvGrpSpPr>
            <p:cNvPr id="2093" name="Grup 2092"/>
            <p:cNvGrpSpPr/>
            <p:nvPr/>
          </p:nvGrpSpPr>
          <p:grpSpPr>
            <a:xfrm>
              <a:off x="1162375" y="2222581"/>
              <a:ext cx="2482198" cy="1284205"/>
              <a:chOff x="1162375" y="2222581"/>
              <a:chExt cx="2482198" cy="1284205"/>
            </a:xfrm>
          </p:grpSpPr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18474" y="2222581"/>
                <a:ext cx="1170000" cy="1057500"/>
              </a:xfrm>
              <a:prstGeom prst="rect">
                <a:avLst/>
              </a:prstGeom>
            </p:spPr>
          </p:pic>
          <p:sp>
            <p:nvSpPr>
              <p:cNvPr id="80" name="Line 64"/>
              <p:cNvSpPr>
                <a:spLocks noChangeShapeType="1"/>
              </p:cNvSpPr>
              <p:nvPr/>
            </p:nvSpPr>
            <p:spPr bwMode="auto">
              <a:xfrm>
                <a:off x="1162375" y="3506786"/>
                <a:ext cx="2482198" cy="0"/>
              </a:xfrm>
              <a:prstGeom prst="line">
                <a:avLst/>
              </a:prstGeom>
              <a:noFill/>
              <a:ln w="14288" cap="flat">
                <a:solidFill>
                  <a:srgbClr val="DADAD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600"/>
              </a:p>
            </p:txBody>
          </p:sp>
        </p:grpSp>
        <p:grpSp>
          <p:nvGrpSpPr>
            <p:cNvPr id="2092" name="Grup 2091"/>
            <p:cNvGrpSpPr/>
            <p:nvPr/>
          </p:nvGrpSpPr>
          <p:grpSpPr>
            <a:xfrm>
              <a:off x="8600750" y="2233831"/>
              <a:ext cx="2482198" cy="1272955"/>
              <a:chOff x="8600750" y="2233831"/>
              <a:chExt cx="2482198" cy="1272955"/>
            </a:xfrm>
          </p:grpSpPr>
          <p:pic>
            <p:nvPicPr>
              <p:cNvPr id="6" name="Resim 5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324349" y="2233831"/>
                <a:ext cx="1035000" cy="1035000"/>
              </a:xfrm>
              <a:prstGeom prst="rect">
                <a:avLst/>
              </a:prstGeom>
            </p:spPr>
          </p:pic>
          <p:sp>
            <p:nvSpPr>
              <p:cNvPr id="84" name="Line 64"/>
              <p:cNvSpPr>
                <a:spLocks noChangeShapeType="1"/>
              </p:cNvSpPr>
              <p:nvPr/>
            </p:nvSpPr>
            <p:spPr bwMode="auto">
              <a:xfrm>
                <a:off x="8600750" y="3506786"/>
                <a:ext cx="2482198" cy="0"/>
              </a:xfrm>
              <a:prstGeom prst="line">
                <a:avLst/>
              </a:prstGeom>
              <a:noFill/>
              <a:ln w="14288" cap="flat">
                <a:solidFill>
                  <a:srgbClr val="DADAD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600"/>
              </a:p>
            </p:txBody>
          </p:sp>
        </p:grpSp>
      </p:grpSp>
      <p:grpSp>
        <p:nvGrpSpPr>
          <p:cNvPr id="2098" name="Grup 2097"/>
          <p:cNvGrpSpPr/>
          <p:nvPr/>
        </p:nvGrpSpPr>
        <p:grpSpPr>
          <a:xfrm>
            <a:off x="150327" y="3564040"/>
            <a:ext cx="8834898" cy="584775"/>
            <a:chOff x="200435" y="3609050"/>
            <a:chExt cx="11779863" cy="779699"/>
          </a:xfrm>
        </p:grpSpPr>
        <p:sp>
          <p:nvSpPr>
            <p:cNvPr id="2085" name="Dikdörtgen 2084"/>
            <p:cNvSpPr/>
            <p:nvPr/>
          </p:nvSpPr>
          <p:spPr>
            <a:xfrm>
              <a:off x="200435" y="3609050"/>
              <a:ext cx="4406078" cy="7796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Ruhsal ve bedensel sıkıntılara rağmen</a:t>
              </a:r>
            </a:p>
            <a:p>
              <a:pPr algn="ctr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teknolojiyi kullanmaya devam eder.</a:t>
              </a:r>
            </a:p>
          </p:txBody>
        </p:sp>
        <p:sp>
          <p:nvSpPr>
            <p:cNvPr id="85" name="Dikdörtgen 84"/>
            <p:cNvSpPr/>
            <p:nvPr/>
          </p:nvSpPr>
          <p:spPr>
            <a:xfrm>
              <a:off x="7703401" y="3609050"/>
              <a:ext cx="4276897" cy="7796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Teknolojiyi istediği gibi kullanamazsa</a:t>
              </a:r>
            </a:p>
            <a:p>
              <a:pPr algn="ctr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aksi, asabi ve öfkeli olur.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5157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75" grpId="0" animBg="1"/>
      <p:bldP spid="3" grpId="0"/>
      <p:bldP spid="8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6" name="Grup 2095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209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600"/>
            </a:p>
          </p:txBody>
        </p:sp>
        <p:sp>
          <p:nvSpPr>
            <p:cNvPr id="209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600"/>
            </a:p>
          </p:txBody>
        </p:sp>
      </p:grpSp>
      <p:sp>
        <p:nvSpPr>
          <p:cNvPr id="2103" name="Metin kutusu 2102"/>
          <p:cNvSpPr txBox="1"/>
          <p:nvPr/>
        </p:nvSpPr>
        <p:spPr>
          <a:xfrm>
            <a:off x="630415" y="1283494"/>
            <a:ext cx="7883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400" b="1" dirty="0">
                <a:solidFill>
                  <a:srgbClr val="E61F4F"/>
                </a:solidFill>
              </a:rPr>
              <a:t>Teknoloji Bağımlılığının Belirtileri</a:t>
            </a:r>
          </a:p>
        </p:txBody>
      </p:sp>
      <p:sp>
        <p:nvSpPr>
          <p:cNvPr id="75" name="Line 64"/>
          <p:cNvSpPr>
            <a:spLocks noChangeShapeType="1"/>
          </p:cNvSpPr>
          <p:nvPr/>
        </p:nvSpPr>
        <p:spPr bwMode="auto">
          <a:xfrm>
            <a:off x="485424" y="2057860"/>
            <a:ext cx="8173152" cy="0"/>
          </a:xfrm>
          <a:prstGeom prst="line">
            <a:avLst/>
          </a:prstGeom>
          <a:noFill/>
          <a:ln w="14288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600"/>
          </a:p>
        </p:txBody>
      </p:sp>
      <p:sp>
        <p:nvSpPr>
          <p:cNvPr id="3" name="Dikdörtgen 2"/>
          <p:cNvSpPr/>
          <p:nvPr/>
        </p:nvSpPr>
        <p:spPr>
          <a:xfrm>
            <a:off x="3363240" y="2165820"/>
            <a:ext cx="24175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Teknoloji bağımlısı bir kişi;</a:t>
            </a:r>
          </a:p>
        </p:txBody>
      </p:sp>
      <p:sp>
        <p:nvSpPr>
          <p:cNvPr id="83" name="Dikdörtgen 82"/>
          <p:cNvSpPr/>
          <p:nvPr/>
        </p:nvSpPr>
        <p:spPr>
          <a:xfrm>
            <a:off x="1757427" y="4048639"/>
            <a:ext cx="58197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Bilgisayarda, tablette ve telefonda oyun oynarken</a:t>
            </a:r>
          </a:p>
          <a:p>
            <a:pPr algn="ctr"/>
            <a:r>
              <a:rPr lang="tr-T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ya da internette vakit geçirirken zamanın nasıl geçtiğini</a:t>
            </a:r>
          </a:p>
          <a:p>
            <a:pPr algn="ctr"/>
            <a:r>
              <a:rPr lang="tr-T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anlamıyorsak ve oyunu bırakamıyorsak bu bir uyarı işareti olabilir. </a:t>
            </a:r>
          </a:p>
        </p:txBody>
      </p:sp>
      <p:grpSp>
        <p:nvGrpSpPr>
          <p:cNvPr id="2098" name="Grup 2097"/>
          <p:cNvGrpSpPr/>
          <p:nvPr/>
        </p:nvGrpSpPr>
        <p:grpSpPr>
          <a:xfrm>
            <a:off x="320918" y="3564040"/>
            <a:ext cx="8118964" cy="584775"/>
            <a:chOff x="427891" y="3609050"/>
            <a:chExt cx="10825284" cy="779699"/>
          </a:xfrm>
        </p:grpSpPr>
        <p:sp>
          <p:nvSpPr>
            <p:cNvPr id="2085" name="Dikdörtgen 2084"/>
            <p:cNvSpPr/>
            <p:nvPr/>
          </p:nvSpPr>
          <p:spPr>
            <a:xfrm>
              <a:off x="427891" y="3609050"/>
              <a:ext cx="3951166" cy="7796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Bağımlı olduğu şeyi kullanmazken</a:t>
              </a:r>
            </a:p>
            <a:p>
              <a:pPr algn="ctr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bile onu düşünür.</a:t>
              </a:r>
            </a:p>
          </p:txBody>
        </p:sp>
        <p:sp>
          <p:nvSpPr>
            <p:cNvPr id="85" name="Dikdörtgen 84"/>
            <p:cNvSpPr/>
            <p:nvPr/>
          </p:nvSpPr>
          <p:spPr>
            <a:xfrm>
              <a:off x="8430521" y="3609050"/>
              <a:ext cx="2822654" cy="7796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Sorumluluklarını yerine</a:t>
              </a:r>
            </a:p>
            <a:p>
              <a:pPr algn="ctr"/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getirmekte zorlanır.</a:t>
              </a:r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2620" y="2669173"/>
            <a:ext cx="1347205" cy="1186823"/>
          </a:xfrm>
          <a:prstGeom prst="rect">
            <a:avLst/>
          </a:prstGeom>
        </p:spPr>
      </p:pic>
      <p:grpSp>
        <p:nvGrpSpPr>
          <p:cNvPr id="2101" name="Grup 2100"/>
          <p:cNvGrpSpPr/>
          <p:nvPr/>
        </p:nvGrpSpPr>
        <p:grpSpPr>
          <a:xfrm>
            <a:off x="871782" y="2541523"/>
            <a:ext cx="7440430" cy="945817"/>
            <a:chOff x="1162375" y="2245697"/>
            <a:chExt cx="9920573" cy="1261089"/>
          </a:xfrm>
        </p:grpSpPr>
        <p:grpSp>
          <p:nvGrpSpPr>
            <p:cNvPr id="2099" name="Grup 2098"/>
            <p:cNvGrpSpPr/>
            <p:nvPr/>
          </p:nvGrpSpPr>
          <p:grpSpPr>
            <a:xfrm>
              <a:off x="1162375" y="2291169"/>
              <a:ext cx="2482198" cy="1215617"/>
              <a:chOff x="1162375" y="2291169"/>
              <a:chExt cx="2482198" cy="1215617"/>
            </a:xfrm>
          </p:grpSpPr>
          <p:sp>
            <p:nvSpPr>
              <p:cNvPr id="80" name="Line 64"/>
              <p:cNvSpPr>
                <a:spLocks noChangeShapeType="1"/>
              </p:cNvSpPr>
              <p:nvPr/>
            </p:nvSpPr>
            <p:spPr bwMode="auto">
              <a:xfrm>
                <a:off x="1162375" y="3506786"/>
                <a:ext cx="2482198" cy="0"/>
              </a:xfrm>
              <a:prstGeom prst="line">
                <a:avLst/>
              </a:prstGeom>
              <a:noFill/>
              <a:ln w="14288" cap="flat">
                <a:solidFill>
                  <a:srgbClr val="DADAD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600"/>
              </a:p>
            </p:txBody>
          </p:sp>
          <p:pic>
            <p:nvPicPr>
              <p:cNvPr id="2088" name="Resim 208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74724" y="2291169"/>
                <a:ext cx="1057500" cy="1023750"/>
              </a:xfrm>
              <a:prstGeom prst="rect">
                <a:avLst/>
              </a:prstGeom>
            </p:spPr>
          </p:pic>
        </p:grpSp>
        <p:grpSp>
          <p:nvGrpSpPr>
            <p:cNvPr id="2100" name="Grup 2099"/>
            <p:cNvGrpSpPr/>
            <p:nvPr/>
          </p:nvGrpSpPr>
          <p:grpSpPr>
            <a:xfrm>
              <a:off x="8600750" y="2245697"/>
              <a:ext cx="2482198" cy="1261089"/>
              <a:chOff x="8600750" y="2245697"/>
              <a:chExt cx="2482198" cy="1261089"/>
            </a:xfrm>
          </p:grpSpPr>
          <p:sp>
            <p:nvSpPr>
              <p:cNvPr id="84" name="Line 64"/>
              <p:cNvSpPr>
                <a:spLocks noChangeShapeType="1"/>
              </p:cNvSpPr>
              <p:nvPr/>
            </p:nvSpPr>
            <p:spPr bwMode="auto">
              <a:xfrm>
                <a:off x="8600750" y="3506786"/>
                <a:ext cx="2482198" cy="0"/>
              </a:xfrm>
              <a:prstGeom prst="line">
                <a:avLst/>
              </a:prstGeom>
              <a:noFill/>
              <a:ln w="14288" cap="flat">
                <a:solidFill>
                  <a:srgbClr val="DADAD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600"/>
              </a:p>
            </p:txBody>
          </p:sp>
          <p:pic>
            <p:nvPicPr>
              <p:cNvPr id="2091" name="Resim 209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377701" y="2245697"/>
                <a:ext cx="933750" cy="10687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4781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75" grpId="0" animBg="1"/>
      <p:bldP spid="3" grpId="0"/>
      <p:bldP spid="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6" name="Grup 2095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209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600"/>
            </a:p>
          </p:txBody>
        </p:sp>
        <p:sp>
          <p:nvSpPr>
            <p:cNvPr id="209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600"/>
            </a:p>
          </p:txBody>
        </p:sp>
      </p:grpSp>
      <p:grpSp>
        <p:nvGrpSpPr>
          <p:cNvPr id="2110" name="Grup 2109"/>
          <p:cNvGrpSpPr/>
          <p:nvPr/>
        </p:nvGrpSpPr>
        <p:grpSpPr>
          <a:xfrm>
            <a:off x="126605" y="1268760"/>
            <a:ext cx="153591" cy="3105000"/>
            <a:chOff x="852487" y="555625"/>
            <a:chExt cx="204788" cy="4140000"/>
          </a:xfrm>
        </p:grpSpPr>
        <p:sp>
          <p:nvSpPr>
            <p:cNvPr id="2100" name="Line 75"/>
            <p:cNvSpPr>
              <a:spLocks noChangeShapeType="1"/>
            </p:cNvSpPr>
            <p:nvPr/>
          </p:nvSpPr>
          <p:spPr bwMode="auto">
            <a:xfrm>
              <a:off x="954882" y="555625"/>
              <a:ext cx="0" cy="414000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tr-TR" sz="1600"/>
            </a:p>
          </p:txBody>
        </p:sp>
        <p:sp>
          <p:nvSpPr>
            <p:cNvPr id="2101" name="Oval 76"/>
            <p:cNvSpPr>
              <a:spLocks noChangeArrowheads="1"/>
            </p:cNvSpPr>
            <p:nvPr/>
          </p:nvSpPr>
          <p:spPr bwMode="auto">
            <a:xfrm>
              <a:off x="852487" y="890535"/>
              <a:ext cx="204788" cy="195263"/>
            </a:xfrm>
            <a:prstGeom prst="ellipse">
              <a:avLst/>
            </a:prstGeom>
            <a:solidFill>
              <a:srgbClr val="FFFFFF"/>
            </a:solidFill>
            <a:ln w="61913" cap="flat">
              <a:solidFill>
                <a:srgbClr val="DADAD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tr-TR" sz="1600"/>
            </a:p>
          </p:txBody>
        </p:sp>
      </p:grpSp>
      <p:sp>
        <p:nvSpPr>
          <p:cNvPr id="2103" name="Metin kutusu 2102"/>
          <p:cNvSpPr txBox="1"/>
          <p:nvPr/>
        </p:nvSpPr>
        <p:spPr>
          <a:xfrm>
            <a:off x="318297" y="1278285"/>
            <a:ext cx="4878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r-TR" sz="4400" b="1" dirty="0">
                <a:solidFill>
                  <a:srgbClr val="231F20"/>
                </a:solidFill>
              </a:rPr>
              <a:t>Kimler Risk Altında?</a:t>
            </a:r>
            <a:endParaRPr lang="tr-TR" sz="4400" b="1" dirty="0">
              <a:solidFill>
                <a:srgbClr val="EE742F"/>
              </a:solidFill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357587" y="2680841"/>
            <a:ext cx="134540" cy="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tr-TR" sz="1600"/>
          </a:p>
        </p:txBody>
      </p:sp>
      <p:sp>
        <p:nvSpPr>
          <p:cNvPr id="85" name="Oval 5"/>
          <p:cNvSpPr>
            <a:spLocks noChangeArrowheads="1"/>
          </p:cNvSpPr>
          <p:nvPr/>
        </p:nvSpPr>
        <p:spPr bwMode="auto">
          <a:xfrm>
            <a:off x="5454253" y="1525191"/>
            <a:ext cx="3015854" cy="3015853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600"/>
          </a:p>
        </p:txBody>
      </p:sp>
      <p:sp>
        <p:nvSpPr>
          <p:cNvPr id="86" name="Oval 6"/>
          <p:cNvSpPr>
            <a:spLocks noChangeArrowheads="1"/>
          </p:cNvSpPr>
          <p:nvPr/>
        </p:nvSpPr>
        <p:spPr bwMode="auto">
          <a:xfrm>
            <a:off x="5763816" y="1834754"/>
            <a:ext cx="2395538" cy="2396728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l="-28000" t="-7000" r="-69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600"/>
          </a:p>
        </p:txBody>
      </p:sp>
      <p:sp>
        <p:nvSpPr>
          <p:cNvPr id="83" name="Metin kutusu 82"/>
          <p:cNvSpPr txBox="1"/>
          <p:nvPr/>
        </p:nvSpPr>
        <p:spPr>
          <a:xfrm>
            <a:off x="344008" y="2292454"/>
            <a:ext cx="459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Olumsuz ve bağımlı arkadaş çevresi bulunanlar,</a:t>
            </a:r>
          </a:p>
        </p:txBody>
      </p:sp>
      <p:sp>
        <p:nvSpPr>
          <p:cNvPr id="84" name="Line 5"/>
          <p:cNvSpPr>
            <a:spLocks noChangeShapeType="1"/>
          </p:cNvSpPr>
          <p:nvPr/>
        </p:nvSpPr>
        <p:spPr bwMode="auto">
          <a:xfrm>
            <a:off x="204649" y="2448265"/>
            <a:ext cx="134540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tr-TR" sz="1600"/>
          </a:p>
        </p:txBody>
      </p:sp>
      <p:sp>
        <p:nvSpPr>
          <p:cNvPr id="89" name="Metin kutusu 88"/>
          <p:cNvSpPr txBox="1"/>
          <p:nvPr/>
        </p:nvSpPr>
        <p:spPr>
          <a:xfrm>
            <a:off x="344008" y="2681187"/>
            <a:ext cx="448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Ders başarısı sürekli düşük olan ya da okul dışı</a:t>
            </a:r>
          </a:p>
          <a:p>
            <a:pPr algn="just"/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faaliyetlere karşı isteksiz olanlar,</a:t>
            </a:r>
          </a:p>
        </p:txBody>
      </p:sp>
      <p:sp>
        <p:nvSpPr>
          <p:cNvPr id="90" name="Line 5"/>
          <p:cNvSpPr>
            <a:spLocks noChangeShapeType="1"/>
          </p:cNvSpPr>
          <p:nvPr/>
        </p:nvSpPr>
        <p:spPr bwMode="auto">
          <a:xfrm>
            <a:off x="204649" y="2836999"/>
            <a:ext cx="134540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tr-TR" sz="1600"/>
          </a:p>
        </p:txBody>
      </p:sp>
      <p:sp>
        <p:nvSpPr>
          <p:cNvPr id="91" name="Metin kutusu 90"/>
          <p:cNvSpPr txBox="1"/>
          <p:nvPr/>
        </p:nvSpPr>
        <p:spPr>
          <a:xfrm>
            <a:off x="349598" y="3301560"/>
            <a:ext cx="4986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Arkadaş edinme, iletişim kurma ve iletişimi devam</a:t>
            </a:r>
          </a:p>
          <a:p>
            <a:pPr algn="just"/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ettirme becerileri az olanlar.</a:t>
            </a:r>
          </a:p>
        </p:txBody>
      </p:sp>
      <p:sp>
        <p:nvSpPr>
          <p:cNvPr id="92" name="Line 5"/>
          <p:cNvSpPr>
            <a:spLocks noChangeShapeType="1"/>
          </p:cNvSpPr>
          <p:nvPr/>
        </p:nvSpPr>
        <p:spPr bwMode="auto">
          <a:xfrm>
            <a:off x="210238" y="3457371"/>
            <a:ext cx="134540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tr-TR" sz="1600"/>
          </a:p>
        </p:txBody>
      </p:sp>
      <p:sp>
        <p:nvSpPr>
          <p:cNvPr id="93" name="Metin kutusu 92"/>
          <p:cNvSpPr txBox="1"/>
          <p:nvPr/>
        </p:nvSpPr>
        <p:spPr>
          <a:xfrm>
            <a:off x="349598" y="1906608"/>
            <a:ext cx="5424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Spordan uzak duran ve hareketsiz yaşamı tercih edenler,</a:t>
            </a:r>
          </a:p>
        </p:txBody>
      </p:sp>
      <p:sp>
        <p:nvSpPr>
          <p:cNvPr id="94" name="Line 5"/>
          <p:cNvSpPr>
            <a:spLocks noChangeShapeType="1"/>
          </p:cNvSpPr>
          <p:nvPr/>
        </p:nvSpPr>
        <p:spPr bwMode="auto">
          <a:xfrm>
            <a:off x="210238" y="2062419"/>
            <a:ext cx="134540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tr-TR" sz="1600"/>
          </a:p>
        </p:txBody>
      </p:sp>
    </p:spTree>
    <p:extLst>
      <p:ext uri="{BB962C8B-B14F-4D97-AF65-F5344CB8AC3E}">
        <p14:creationId xmlns:p14="http://schemas.microsoft.com/office/powerpoint/2010/main" xmlns="" val="4397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85" grpId="0" animBg="1"/>
      <p:bldP spid="86" grpId="0" animBg="1"/>
      <p:bldP spid="83" grpId="0"/>
      <p:bldP spid="84" grpId="0" animBg="1"/>
      <p:bldP spid="89" grpId="0"/>
      <p:bldP spid="90" grpId="0" animBg="1"/>
      <p:bldP spid="91" grpId="0"/>
      <p:bldP spid="92" grpId="0" animBg="1"/>
      <p:bldP spid="93" grpId="0"/>
      <p:bldP spid="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1026" name="Picture 2" descr="C:\Users\User\Desktop\bagimlilik-dongu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6" name="Grup 2095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209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09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grpSp>
        <p:nvGrpSpPr>
          <p:cNvPr id="2110" name="Grup 2109"/>
          <p:cNvGrpSpPr/>
          <p:nvPr/>
        </p:nvGrpSpPr>
        <p:grpSpPr>
          <a:xfrm>
            <a:off x="489347" y="1273969"/>
            <a:ext cx="153591" cy="3105000"/>
            <a:chOff x="852487" y="555625"/>
            <a:chExt cx="204788" cy="4140000"/>
          </a:xfrm>
        </p:grpSpPr>
        <p:sp>
          <p:nvSpPr>
            <p:cNvPr id="2100" name="Line 75"/>
            <p:cNvSpPr>
              <a:spLocks noChangeShapeType="1"/>
            </p:cNvSpPr>
            <p:nvPr/>
          </p:nvSpPr>
          <p:spPr bwMode="auto">
            <a:xfrm>
              <a:off x="954882" y="555625"/>
              <a:ext cx="0" cy="414000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tr-TR" sz="2000"/>
            </a:p>
          </p:txBody>
        </p:sp>
        <p:sp>
          <p:nvSpPr>
            <p:cNvPr id="2101" name="Oval 76"/>
            <p:cNvSpPr>
              <a:spLocks noChangeArrowheads="1"/>
            </p:cNvSpPr>
            <p:nvPr/>
          </p:nvSpPr>
          <p:spPr bwMode="auto">
            <a:xfrm>
              <a:off x="852487" y="890535"/>
              <a:ext cx="204788" cy="195263"/>
            </a:xfrm>
            <a:prstGeom prst="ellipse">
              <a:avLst/>
            </a:prstGeom>
            <a:solidFill>
              <a:srgbClr val="FFFFFF"/>
            </a:solidFill>
            <a:ln w="61913" cap="flat">
              <a:solidFill>
                <a:srgbClr val="DADAD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tr-TR" sz="2000"/>
            </a:p>
          </p:txBody>
        </p:sp>
      </p:grpSp>
      <p:sp>
        <p:nvSpPr>
          <p:cNvPr id="2103" name="Metin kutusu 2102"/>
          <p:cNvSpPr txBox="1"/>
          <p:nvPr/>
        </p:nvSpPr>
        <p:spPr>
          <a:xfrm>
            <a:off x="681039" y="1283494"/>
            <a:ext cx="4878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r-TR" sz="4400" b="1" dirty="0">
                <a:solidFill>
                  <a:srgbClr val="231F20"/>
                </a:solidFill>
              </a:rPr>
              <a:t>Kimler Risk Altında?</a:t>
            </a:r>
            <a:endParaRPr lang="tr-TR" sz="4400" b="1" dirty="0">
              <a:solidFill>
                <a:srgbClr val="EE742F"/>
              </a:solidFill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20329" y="2686050"/>
            <a:ext cx="134540" cy="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5" name="Oval 5"/>
          <p:cNvSpPr>
            <a:spLocks noChangeArrowheads="1"/>
          </p:cNvSpPr>
          <p:nvPr/>
        </p:nvSpPr>
        <p:spPr bwMode="auto">
          <a:xfrm>
            <a:off x="5940104" y="1409718"/>
            <a:ext cx="3015854" cy="3015853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6" name="Oval 6"/>
          <p:cNvSpPr>
            <a:spLocks noChangeArrowheads="1"/>
          </p:cNvSpPr>
          <p:nvPr/>
        </p:nvSpPr>
        <p:spPr bwMode="auto">
          <a:xfrm>
            <a:off x="6314359" y="1732417"/>
            <a:ext cx="2395538" cy="2396728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l="-28000" t="-7000" r="-69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3" name="Metin kutusu 82"/>
          <p:cNvSpPr txBox="1"/>
          <p:nvPr/>
        </p:nvSpPr>
        <p:spPr>
          <a:xfrm>
            <a:off x="706750" y="2297662"/>
            <a:ext cx="465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Sosyal ilişkilerinde kendini ifade 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etmekte güçlük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yaşayanlar,</a:t>
            </a:r>
          </a:p>
        </p:txBody>
      </p:sp>
      <p:sp>
        <p:nvSpPr>
          <p:cNvPr id="84" name="Line 5"/>
          <p:cNvSpPr>
            <a:spLocks noChangeShapeType="1"/>
          </p:cNvSpPr>
          <p:nvPr/>
        </p:nvSpPr>
        <p:spPr bwMode="auto">
          <a:xfrm>
            <a:off x="567391" y="2453474"/>
            <a:ext cx="134540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tr-TR" sz="1600"/>
          </a:p>
        </p:txBody>
      </p:sp>
      <p:sp>
        <p:nvSpPr>
          <p:cNvPr id="89" name="Metin kutusu 88"/>
          <p:cNvSpPr txBox="1"/>
          <p:nvPr/>
        </p:nvSpPr>
        <p:spPr>
          <a:xfrm>
            <a:off x="706750" y="2917645"/>
            <a:ext cx="4869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Aile içi çatışmalar yaşayan, sağlıklı 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iletişimi olmayan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aile üyeleri,</a:t>
            </a:r>
          </a:p>
        </p:txBody>
      </p:sp>
      <p:sp>
        <p:nvSpPr>
          <p:cNvPr id="90" name="Line 5"/>
          <p:cNvSpPr>
            <a:spLocks noChangeShapeType="1"/>
          </p:cNvSpPr>
          <p:nvPr/>
        </p:nvSpPr>
        <p:spPr bwMode="auto">
          <a:xfrm>
            <a:off x="567391" y="3058777"/>
            <a:ext cx="134540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tr-TR" sz="1600"/>
          </a:p>
        </p:txBody>
      </p:sp>
      <p:sp>
        <p:nvSpPr>
          <p:cNvPr id="91" name="Metin kutusu 90"/>
          <p:cNvSpPr txBox="1"/>
          <p:nvPr/>
        </p:nvSpPr>
        <p:spPr>
          <a:xfrm>
            <a:off x="712340" y="3538018"/>
            <a:ext cx="4864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Hayatlarında kaliteli vakit geçirebileceği aktiviteler</a:t>
            </a:r>
          </a:p>
          <a:p>
            <a:pPr algn="just"/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bulunmayanlar.</a:t>
            </a:r>
          </a:p>
        </p:txBody>
      </p:sp>
      <p:sp>
        <p:nvSpPr>
          <p:cNvPr id="92" name="Line 5"/>
          <p:cNvSpPr>
            <a:spLocks noChangeShapeType="1"/>
          </p:cNvSpPr>
          <p:nvPr/>
        </p:nvSpPr>
        <p:spPr bwMode="auto">
          <a:xfrm>
            <a:off x="572980" y="3679148"/>
            <a:ext cx="134540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tr-TR" sz="1600"/>
          </a:p>
        </p:txBody>
      </p:sp>
      <p:sp>
        <p:nvSpPr>
          <p:cNvPr id="93" name="Metin kutusu 92"/>
          <p:cNvSpPr txBox="1"/>
          <p:nvPr/>
        </p:nvSpPr>
        <p:spPr>
          <a:xfrm>
            <a:off x="764362" y="1918802"/>
            <a:ext cx="471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Teknolojiyi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olumsuz ve bilinçsiz kullanan bireyler,</a:t>
            </a:r>
          </a:p>
        </p:txBody>
      </p:sp>
      <p:sp>
        <p:nvSpPr>
          <p:cNvPr id="94" name="Line 5"/>
          <p:cNvSpPr>
            <a:spLocks noChangeShapeType="1"/>
          </p:cNvSpPr>
          <p:nvPr/>
        </p:nvSpPr>
        <p:spPr bwMode="auto">
          <a:xfrm>
            <a:off x="572980" y="2067628"/>
            <a:ext cx="134540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tr-TR" sz="1600"/>
          </a:p>
        </p:txBody>
      </p:sp>
    </p:spTree>
    <p:extLst>
      <p:ext uri="{BB962C8B-B14F-4D97-AF65-F5344CB8AC3E}">
        <p14:creationId xmlns:p14="http://schemas.microsoft.com/office/powerpoint/2010/main" xmlns="" val="285515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85" grpId="0" animBg="1"/>
      <p:bldP spid="86" grpId="0" animBg="1"/>
      <p:bldP spid="83" grpId="0"/>
      <p:bldP spid="84" grpId="0" animBg="1"/>
      <p:bldP spid="89" grpId="0"/>
      <p:bldP spid="90" grpId="0" animBg="1"/>
      <p:bldP spid="91" grpId="0"/>
      <p:bldP spid="92" grpId="0" animBg="1"/>
      <p:bldP spid="93" grpId="0"/>
      <p:bldP spid="9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" name="Resim 209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4762" y="1204967"/>
            <a:ext cx="579084" cy="1043498"/>
          </a:xfrm>
          <a:prstGeom prst="rect">
            <a:avLst/>
          </a:prstGeom>
        </p:spPr>
      </p:pic>
      <p:grpSp>
        <p:nvGrpSpPr>
          <p:cNvPr id="2096" name="Grup 2095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209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09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sp>
        <p:nvSpPr>
          <p:cNvPr id="2103" name="Metin kutusu 2102"/>
          <p:cNvSpPr txBox="1"/>
          <p:nvPr/>
        </p:nvSpPr>
        <p:spPr>
          <a:xfrm>
            <a:off x="489347" y="1283494"/>
            <a:ext cx="4851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E61F4F"/>
                </a:solidFill>
              </a:rPr>
              <a:t>Süreç Nasıl Başlar?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20329" y="2686050"/>
            <a:ext cx="134540" cy="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523" y="2404923"/>
            <a:ext cx="1408691" cy="1408691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55171" y="2789167"/>
            <a:ext cx="1104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Önce can sıkıntısıyla başlar. </a:t>
            </a:r>
            <a:endParaRPr lang="tr-TR" sz="16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660" y="3464685"/>
            <a:ext cx="216272" cy="216272"/>
          </a:xfrm>
          <a:prstGeom prst="rect">
            <a:avLst/>
          </a:prstGeom>
        </p:spPr>
      </p:pic>
      <p:pic>
        <p:nvPicPr>
          <p:cNvPr id="2088" name="Resim 208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4972" y="3370557"/>
            <a:ext cx="2097956" cy="796593"/>
          </a:xfrm>
          <a:prstGeom prst="rect">
            <a:avLst/>
          </a:prstGeom>
        </p:spPr>
      </p:pic>
      <p:sp>
        <p:nvSpPr>
          <p:cNvPr id="85" name="Metin kutusu 84"/>
          <p:cNvSpPr txBox="1"/>
          <p:nvPr/>
        </p:nvSpPr>
        <p:spPr>
          <a:xfrm>
            <a:off x="3332365" y="1990763"/>
            <a:ext cx="2222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/>
              <a:t>Can sıkıntısını giderecek</a:t>
            </a:r>
          </a:p>
          <a:p>
            <a:pPr algn="just"/>
            <a:r>
              <a:rPr lang="tr-TR" sz="1600" b="1" dirty="0"/>
              <a:t>daha aktif, daha verimli ve </a:t>
            </a:r>
            <a:r>
              <a:rPr lang="tr-TR" sz="1600" b="1" dirty="0" smtClean="0"/>
              <a:t>faydalı uğraşlar </a:t>
            </a:r>
            <a:r>
              <a:rPr lang="tr-TR" sz="1600" b="1" dirty="0"/>
              <a:t>bulamamakla </a:t>
            </a:r>
            <a:r>
              <a:rPr lang="tr-TR" sz="1600" b="1" dirty="0" smtClean="0"/>
              <a:t>ve sonunda </a:t>
            </a:r>
            <a:r>
              <a:rPr lang="tr-TR" sz="2000" b="1" dirty="0"/>
              <a:t>teknolojik</a:t>
            </a:r>
            <a:r>
              <a:rPr lang="tr-TR" sz="1600" b="1" dirty="0"/>
              <a:t> </a:t>
            </a:r>
            <a:r>
              <a:rPr lang="tr-TR" sz="1600" b="1" dirty="0" smtClean="0"/>
              <a:t>aygıtlarla baş </a:t>
            </a:r>
            <a:r>
              <a:rPr lang="tr-TR" sz="1600" b="1" dirty="0"/>
              <a:t>başa geçirilen </a:t>
            </a:r>
            <a:r>
              <a:rPr lang="tr-TR" sz="1600" b="1" dirty="0" smtClean="0"/>
              <a:t>zamanla devam </a:t>
            </a:r>
            <a:r>
              <a:rPr lang="tr-TR" sz="1600" b="1" dirty="0"/>
              <a:t>eder.</a:t>
            </a:r>
          </a:p>
        </p:txBody>
      </p:sp>
      <p:pic>
        <p:nvPicPr>
          <p:cNvPr id="2091" name="Resim 209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50045" y="1806366"/>
            <a:ext cx="2034908" cy="739274"/>
          </a:xfrm>
          <a:prstGeom prst="rect">
            <a:avLst/>
          </a:prstGeom>
        </p:spPr>
      </p:pic>
      <p:grpSp>
        <p:nvGrpSpPr>
          <p:cNvPr id="2092" name="Grup 2091"/>
          <p:cNvGrpSpPr/>
          <p:nvPr/>
        </p:nvGrpSpPr>
        <p:grpSpPr>
          <a:xfrm>
            <a:off x="7153790" y="2051164"/>
            <a:ext cx="1396289" cy="1508379"/>
            <a:chOff x="8728156" y="1612168"/>
            <a:chExt cx="1861718" cy="2011172"/>
          </a:xfrm>
        </p:grpSpPr>
        <p:sp>
          <p:nvSpPr>
            <p:cNvPr id="87" name="Metin kutusu 86"/>
            <p:cNvSpPr txBox="1"/>
            <p:nvPr/>
          </p:nvSpPr>
          <p:spPr>
            <a:xfrm>
              <a:off x="8728156" y="1612168"/>
              <a:ext cx="183982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AB529"/>
                  </a:solidFill>
                </a:rPr>
                <a:t>ve</a:t>
              </a:r>
            </a:p>
          </p:txBody>
        </p:sp>
        <p:sp>
          <p:nvSpPr>
            <p:cNvPr id="88" name="Metin kutusu 87"/>
            <p:cNvSpPr txBox="1"/>
            <p:nvPr/>
          </p:nvSpPr>
          <p:spPr>
            <a:xfrm>
              <a:off x="8728156" y="2022901"/>
              <a:ext cx="1839827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FAB529"/>
                  </a:solidFill>
                </a:rPr>
                <a:t>sonra</a:t>
              </a:r>
            </a:p>
          </p:txBody>
        </p:sp>
        <p:sp>
          <p:nvSpPr>
            <p:cNvPr id="89" name="Metin kutusu 88"/>
            <p:cNvSpPr txBox="1"/>
            <p:nvPr/>
          </p:nvSpPr>
          <p:spPr>
            <a:xfrm>
              <a:off x="8750047" y="2249344"/>
              <a:ext cx="183982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231F20"/>
                  </a:solidFill>
                </a:rPr>
                <a:t>…</a:t>
              </a:r>
            </a:p>
          </p:txBody>
        </p:sp>
      </p:grpSp>
      <p:pic>
        <p:nvPicPr>
          <p:cNvPr id="2093" name="Resim 209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84953" y="2995984"/>
            <a:ext cx="1433218" cy="1376174"/>
          </a:xfrm>
          <a:prstGeom prst="rect">
            <a:avLst/>
          </a:prstGeom>
        </p:spPr>
      </p:pic>
      <p:pic>
        <p:nvPicPr>
          <p:cNvPr id="2098" name="Resim 209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15636" y="3885785"/>
            <a:ext cx="472500" cy="540000"/>
          </a:xfrm>
          <a:prstGeom prst="rect">
            <a:avLst/>
          </a:prstGeom>
        </p:spPr>
      </p:pic>
      <p:pic>
        <p:nvPicPr>
          <p:cNvPr id="2099" name="Resim 209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62690" y="2812662"/>
            <a:ext cx="784688" cy="615938"/>
          </a:xfrm>
          <a:prstGeom prst="rect">
            <a:avLst/>
          </a:prstGeom>
        </p:spPr>
      </p:pic>
      <p:pic>
        <p:nvPicPr>
          <p:cNvPr id="2100" name="Resim 209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92314" y="4202659"/>
            <a:ext cx="636165" cy="595559"/>
          </a:xfrm>
          <a:prstGeom prst="rect">
            <a:avLst/>
          </a:prstGeom>
        </p:spPr>
      </p:pic>
      <p:pic>
        <p:nvPicPr>
          <p:cNvPr id="2101" name="Resim 210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7407" y="3621322"/>
            <a:ext cx="801563" cy="1037813"/>
          </a:xfrm>
          <a:prstGeom prst="rect">
            <a:avLst/>
          </a:prstGeom>
        </p:spPr>
      </p:pic>
      <p:pic>
        <p:nvPicPr>
          <p:cNvPr id="2102" name="Resim 210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55842" y="2077358"/>
            <a:ext cx="826875" cy="936563"/>
          </a:xfrm>
          <a:prstGeom prst="rect">
            <a:avLst/>
          </a:prstGeom>
        </p:spPr>
      </p:pic>
      <p:pic>
        <p:nvPicPr>
          <p:cNvPr id="2104" name="Resim 210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06295" y="3964917"/>
            <a:ext cx="540000" cy="4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96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5" grpId="0"/>
      <p:bldP spid="8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6" name="Grup 2095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209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400"/>
            </a:p>
          </p:txBody>
        </p:sp>
        <p:sp>
          <p:nvSpPr>
            <p:cNvPr id="209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400"/>
            </a:p>
          </p:txBody>
        </p:sp>
      </p:grpSp>
      <p:pic>
        <p:nvPicPr>
          <p:cNvPr id="2085" name="Resim 208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7" y="1358503"/>
            <a:ext cx="853163" cy="713300"/>
          </a:xfrm>
          <a:prstGeom prst="rect">
            <a:avLst/>
          </a:prstGeom>
        </p:spPr>
      </p:pic>
      <p:grpSp>
        <p:nvGrpSpPr>
          <p:cNvPr id="95" name="Grup 94"/>
          <p:cNvGrpSpPr/>
          <p:nvPr/>
        </p:nvGrpSpPr>
        <p:grpSpPr>
          <a:xfrm>
            <a:off x="1013223" y="1358503"/>
            <a:ext cx="2689910" cy="1009131"/>
            <a:chOff x="8728156" y="1612168"/>
            <a:chExt cx="3586547" cy="1345509"/>
          </a:xfrm>
        </p:grpSpPr>
        <p:sp>
          <p:nvSpPr>
            <p:cNvPr id="96" name="Metin kutusu 95"/>
            <p:cNvSpPr txBox="1"/>
            <p:nvPr/>
          </p:nvSpPr>
          <p:spPr>
            <a:xfrm>
              <a:off x="8728156" y="1612168"/>
              <a:ext cx="3586547" cy="94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b="1" dirty="0">
                  <a:solidFill>
                    <a:srgbClr val="FAB529"/>
                  </a:solidFill>
                </a:rPr>
                <a:t>ilk adım</a:t>
              </a:r>
            </a:p>
          </p:txBody>
        </p:sp>
        <p:sp>
          <p:nvSpPr>
            <p:cNvPr id="97" name="Metin kutusu 96"/>
            <p:cNvSpPr txBox="1"/>
            <p:nvPr/>
          </p:nvSpPr>
          <p:spPr>
            <a:xfrm>
              <a:off x="8765461" y="2260050"/>
              <a:ext cx="2883903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dirty="0">
                  <a:solidFill>
                    <a:srgbClr val="231F20"/>
                  </a:solidFill>
                </a:rPr>
                <a:t>merakla atılır</a:t>
              </a:r>
            </a:p>
          </p:txBody>
        </p:sp>
      </p:grpSp>
      <p:pic>
        <p:nvPicPr>
          <p:cNvPr id="2086" name="Resim 208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1733" y="1395455"/>
            <a:ext cx="1383750" cy="405000"/>
          </a:xfrm>
          <a:prstGeom prst="rect">
            <a:avLst/>
          </a:prstGeom>
        </p:spPr>
      </p:pic>
      <p:grpSp>
        <p:nvGrpSpPr>
          <p:cNvPr id="100" name="Grup 99"/>
          <p:cNvGrpSpPr/>
          <p:nvPr/>
        </p:nvGrpSpPr>
        <p:grpSpPr>
          <a:xfrm>
            <a:off x="4215484" y="1776157"/>
            <a:ext cx="2689910" cy="1193798"/>
            <a:chOff x="8728156" y="1612168"/>
            <a:chExt cx="3586547" cy="1591730"/>
          </a:xfrm>
        </p:grpSpPr>
        <p:sp>
          <p:nvSpPr>
            <p:cNvPr id="101" name="Metin kutusu 100"/>
            <p:cNvSpPr txBox="1"/>
            <p:nvPr/>
          </p:nvSpPr>
          <p:spPr>
            <a:xfrm>
              <a:off x="8728156" y="1612168"/>
              <a:ext cx="3586547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b="1" dirty="0">
                  <a:solidFill>
                    <a:srgbClr val="FAB529"/>
                  </a:solidFill>
                </a:rPr>
                <a:t>2. adım</a:t>
              </a:r>
            </a:p>
          </p:txBody>
        </p:sp>
        <p:sp>
          <p:nvSpPr>
            <p:cNvPr id="102" name="Metin kutusu 101"/>
            <p:cNvSpPr txBox="1"/>
            <p:nvPr/>
          </p:nvSpPr>
          <p:spPr>
            <a:xfrm>
              <a:off x="8765461" y="2260050"/>
              <a:ext cx="2883903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>
                  <a:solidFill>
                    <a:srgbClr val="231F20"/>
                  </a:solidFill>
                </a:rPr>
                <a:t>sosyal</a:t>
              </a:r>
            </a:p>
            <a:p>
              <a:r>
                <a:rPr lang="tr-TR" sz="2000" b="1" dirty="0">
                  <a:solidFill>
                    <a:srgbClr val="231F20"/>
                  </a:solidFill>
                </a:rPr>
                <a:t>kullanım</a:t>
              </a:r>
            </a:p>
          </p:txBody>
        </p:sp>
      </p:grpSp>
      <p:pic>
        <p:nvPicPr>
          <p:cNvPr id="104" name="Resim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080014">
            <a:off x="4868562" y="2913410"/>
            <a:ext cx="1383750" cy="405000"/>
          </a:xfrm>
          <a:prstGeom prst="rect">
            <a:avLst/>
          </a:prstGeom>
        </p:spPr>
      </p:pic>
      <p:grpSp>
        <p:nvGrpSpPr>
          <p:cNvPr id="105" name="Grup 104"/>
          <p:cNvGrpSpPr/>
          <p:nvPr/>
        </p:nvGrpSpPr>
        <p:grpSpPr>
          <a:xfrm>
            <a:off x="1290638" y="2693596"/>
            <a:ext cx="2689910" cy="886022"/>
            <a:chOff x="8728156" y="1612168"/>
            <a:chExt cx="3586547" cy="1181361"/>
          </a:xfrm>
        </p:grpSpPr>
        <p:sp>
          <p:nvSpPr>
            <p:cNvPr id="106" name="Metin kutusu 105"/>
            <p:cNvSpPr txBox="1"/>
            <p:nvPr/>
          </p:nvSpPr>
          <p:spPr>
            <a:xfrm>
              <a:off x="8728156" y="1612168"/>
              <a:ext cx="3586547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b="1" dirty="0">
                  <a:solidFill>
                    <a:srgbClr val="FAB529"/>
                  </a:solidFill>
                </a:rPr>
                <a:t>4. adım</a:t>
              </a:r>
            </a:p>
          </p:txBody>
        </p:sp>
        <p:sp>
          <p:nvSpPr>
            <p:cNvPr id="107" name="Metin kutusu 106"/>
            <p:cNvSpPr txBox="1"/>
            <p:nvPr/>
          </p:nvSpPr>
          <p:spPr>
            <a:xfrm>
              <a:off x="8765461" y="2260050"/>
              <a:ext cx="3245176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b="1" dirty="0">
                  <a:solidFill>
                    <a:srgbClr val="231F20"/>
                  </a:solidFill>
                </a:rPr>
                <a:t>bağımlı kullanım</a:t>
              </a:r>
            </a:p>
          </p:txBody>
        </p:sp>
      </p:grpSp>
      <p:grpSp>
        <p:nvGrpSpPr>
          <p:cNvPr id="108" name="Grup 107"/>
          <p:cNvGrpSpPr/>
          <p:nvPr/>
        </p:nvGrpSpPr>
        <p:grpSpPr>
          <a:xfrm>
            <a:off x="3830780" y="3687510"/>
            <a:ext cx="2689910" cy="1224576"/>
            <a:chOff x="8728156" y="1612168"/>
            <a:chExt cx="3586547" cy="1632766"/>
          </a:xfrm>
        </p:grpSpPr>
        <p:sp>
          <p:nvSpPr>
            <p:cNvPr id="109" name="Metin kutusu 108"/>
            <p:cNvSpPr txBox="1"/>
            <p:nvPr/>
          </p:nvSpPr>
          <p:spPr>
            <a:xfrm>
              <a:off x="8728156" y="1612168"/>
              <a:ext cx="3586547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b="1" dirty="0">
                  <a:solidFill>
                    <a:srgbClr val="FAB529"/>
                  </a:solidFill>
                </a:rPr>
                <a:t>3. adım</a:t>
              </a:r>
            </a:p>
          </p:txBody>
        </p:sp>
        <p:sp>
          <p:nvSpPr>
            <p:cNvPr id="110" name="Metin kutusu 109"/>
            <p:cNvSpPr txBox="1"/>
            <p:nvPr/>
          </p:nvSpPr>
          <p:spPr>
            <a:xfrm>
              <a:off x="8765461" y="2260050"/>
              <a:ext cx="3245176" cy="984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b="1" dirty="0">
                  <a:solidFill>
                    <a:srgbClr val="231F20"/>
                  </a:solidFill>
                </a:rPr>
                <a:t>eğlenmek yada problemlerden</a:t>
              </a:r>
            </a:p>
            <a:p>
              <a:r>
                <a:rPr lang="tr-TR" sz="1400" b="1" dirty="0">
                  <a:solidFill>
                    <a:srgbClr val="231F20"/>
                  </a:solidFill>
                </a:rPr>
                <a:t>kaçmak için kullanmak</a:t>
              </a:r>
            </a:p>
          </p:txBody>
        </p:sp>
      </p:grpSp>
      <p:pic>
        <p:nvPicPr>
          <p:cNvPr id="111" name="Resim 1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566138">
            <a:off x="2323905" y="3879350"/>
            <a:ext cx="1383750" cy="405000"/>
          </a:xfrm>
          <a:prstGeom prst="rect">
            <a:avLst/>
          </a:prstGeom>
        </p:spPr>
      </p:pic>
      <p:pic>
        <p:nvPicPr>
          <p:cNvPr id="2110" name="Resim 210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48550" y="2657604"/>
            <a:ext cx="610209" cy="472420"/>
          </a:xfrm>
          <a:prstGeom prst="rect">
            <a:avLst/>
          </a:prstGeom>
        </p:spPr>
      </p:pic>
      <p:pic>
        <p:nvPicPr>
          <p:cNvPr id="2111" name="Resim 21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7588" y="1617295"/>
            <a:ext cx="822209" cy="933319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67526" y="3287041"/>
            <a:ext cx="1076808" cy="1408133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33251" y="3850548"/>
            <a:ext cx="555356" cy="51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7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Metin kutusu 2102"/>
          <p:cNvSpPr txBox="1"/>
          <p:nvPr/>
        </p:nvSpPr>
        <p:spPr>
          <a:xfrm>
            <a:off x="324636" y="1176688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rgbClr val="E61F4F"/>
                </a:solidFill>
              </a:rPr>
              <a:t>Adım Adım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20329" y="2686050"/>
            <a:ext cx="134540" cy="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1" name="Metin kutusu 80"/>
          <p:cNvSpPr txBox="1"/>
          <p:nvPr/>
        </p:nvSpPr>
        <p:spPr>
          <a:xfrm>
            <a:off x="324636" y="1749298"/>
            <a:ext cx="525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E61F4F"/>
                </a:solidFill>
              </a:rPr>
              <a:t>Teknoloji Bağımlılığı</a:t>
            </a:r>
          </a:p>
        </p:txBody>
      </p:sp>
      <p:sp>
        <p:nvSpPr>
          <p:cNvPr id="2085" name="Rectangle 5"/>
          <p:cNvSpPr>
            <a:spLocks noChangeArrowheads="1"/>
          </p:cNvSpPr>
          <p:nvPr/>
        </p:nvSpPr>
        <p:spPr bwMode="auto">
          <a:xfrm>
            <a:off x="-3573" y="1240531"/>
            <a:ext cx="263129" cy="513160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2086" name="Rectangle 6"/>
          <p:cNvSpPr>
            <a:spLocks noChangeArrowheads="1"/>
          </p:cNvSpPr>
          <p:nvPr/>
        </p:nvSpPr>
        <p:spPr bwMode="auto">
          <a:xfrm>
            <a:off x="-3572" y="1765597"/>
            <a:ext cx="130969" cy="515541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5" name="Dikdörtgen 84"/>
          <p:cNvSpPr/>
          <p:nvPr/>
        </p:nvSpPr>
        <p:spPr>
          <a:xfrm>
            <a:off x="370011" y="2669462"/>
            <a:ext cx="3632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Hep daha fazlası istenir</a:t>
            </a:r>
          </a:p>
        </p:txBody>
      </p:sp>
      <p:grpSp>
        <p:nvGrpSpPr>
          <p:cNvPr id="2091" name="Grup 2090"/>
          <p:cNvGrpSpPr/>
          <p:nvPr/>
        </p:nvGrpSpPr>
        <p:grpSpPr>
          <a:xfrm>
            <a:off x="583438" y="3415085"/>
            <a:ext cx="2891675" cy="455607"/>
            <a:chOff x="777917" y="3410441"/>
            <a:chExt cx="3855565" cy="607475"/>
          </a:xfrm>
        </p:grpSpPr>
        <p:sp>
          <p:nvSpPr>
            <p:cNvPr id="2" name="Dikdörtgen 1"/>
            <p:cNvSpPr/>
            <p:nvPr/>
          </p:nvSpPr>
          <p:spPr>
            <a:xfrm>
              <a:off x="1124744" y="3484437"/>
              <a:ext cx="3508738" cy="5334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Sabaha kadar oynadım!</a:t>
              </a:r>
            </a:p>
          </p:txBody>
        </p:sp>
        <p:pic>
          <p:nvPicPr>
            <p:cNvPr id="2088" name="Resim 208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917" y="3410441"/>
              <a:ext cx="292058" cy="517360"/>
            </a:xfrm>
            <a:prstGeom prst="rect">
              <a:avLst/>
            </a:prstGeom>
          </p:spPr>
        </p:pic>
      </p:grpSp>
      <p:sp>
        <p:nvSpPr>
          <p:cNvPr id="89" name="Oval 5"/>
          <p:cNvSpPr>
            <a:spLocks noChangeArrowheads="1"/>
          </p:cNvSpPr>
          <p:nvPr/>
        </p:nvSpPr>
        <p:spPr bwMode="auto">
          <a:xfrm>
            <a:off x="5922170" y="2024609"/>
            <a:ext cx="2358628" cy="2358627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6173981" y="2283640"/>
            <a:ext cx="1873493" cy="1874424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52000" t="-1000" r="-42000" b="-9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grpSp>
        <p:nvGrpSpPr>
          <p:cNvPr id="13" name="Grup 12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351662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81" grpId="0"/>
      <p:bldP spid="2085" grpId="0" animBg="1"/>
      <p:bldP spid="2086" grpId="0" animBg="1"/>
      <p:bldP spid="85" grpId="0"/>
      <p:bldP spid="89" grpId="0" animBg="1"/>
      <p:bldP spid="9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Metin kutusu 2102"/>
          <p:cNvSpPr txBox="1"/>
          <p:nvPr/>
        </p:nvSpPr>
        <p:spPr>
          <a:xfrm>
            <a:off x="324636" y="1176688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rgbClr val="E61F4F"/>
                </a:solidFill>
              </a:rPr>
              <a:t>Adım Adım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20329" y="2686050"/>
            <a:ext cx="134540" cy="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1" name="Metin kutusu 80"/>
          <p:cNvSpPr txBox="1"/>
          <p:nvPr/>
        </p:nvSpPr>
        <p:spPr>
          <a:xfrm>
            <a:off x="324636" y="1749298"/>
            <a:ext cx="525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E61F4F"/>
                </a:solidFill>
              </a:rPr>
              <a:t>Teknoloji Bağımlılığı</a:t>
            </a:r>
          </a:p>
        </p:txBody>
      </p:sp>
      <p:sp>
        <p:nvSpPr>
          <p:cNvPr id="2085" name="Rectangle 5"/>
          <p:cNvSpPr>
            <a:spLocks noChangeArrowheads="1"/>
          </p:cNvSpPr>
          <p:nvPr/>
        </p:nvSpPr>
        <p:spPr bwMode="auto">
          <a:xfrm>
            <a:off x="-3573" y="1240531"/>
            <a:ext cx="263129" cy="513160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2086" name="Rectangle 6"/>
          <p:cNvSpPr>
            <a:spLocks noChangeArrowheads="1"/>
          </p:cNvSpPr>
          <p:nvPr/>
        </p:nvSpPr>
        <p:spPr bwMode="auto">
          <a:xfrm>
            <a:off x="-3572" y="1765597"/>
            <a:ext cx="130969" cy="515541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5" name="Dikdörtgen 84"/>
          <p:cNvSpPr/>
          <p:nvPr/>
        </p:nvSpPr>
        <p:spPr>
          <a:xfrm>
            <a:off x="370011" y="2669462"/>
            <a:ext cx="5478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Teknolojinin olmadığı ortamlar sıkıcı gelir.</a:t>
            </a:r>
          </a:p>
        </p:txBody>
      </p:sp>
      <p:grpSp>
        <p:nvGrpSpPr>
          <p:cNvPr id="2091" name="Grup 2090"/>
          <p:cNvGrpSpPr/>
          <p:nvPr/>
        </p:nvGrpSpPr>
        <p:grpSpPr>
          <a:xfrm>
            <a:off x="583438" y="3415084"/>
            <a:ext cx="3851360" cy="424829"/>
            <a:chOff x="777917" y="3410441"/>
            <a:chExt cx="5135146" cy="566438"/>
          </a:xfrm>
        </p:grpSpPr>
        <p:sp>
          <p:nvSpPr>
            <p:cNvPr id="2" name="Dikdörtgen 1"/>
            <p:cNvSpPr/>
            <p:nvPr/>
          </p:nvSpPr>
          <p:spPr>
            <a:xfrm>
              <a:off x="1124744" y="3484437"/>
              <a:ext cx="4788319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Off yaa... Son zil çalsa da eve uçsam!</a:t>
              </a:r>
              <a:endParaRPr lang="tr-T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088" name="Resim 208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917" y="3410441"/>
              <a:ext cx="292058" cy="517360"/>
            </a:xfrm>
            <a:prstGeom prst="rect">
              <a:avLst/>
            </a:prstGeom>
          </p:spPr>
        </p:pic>
      </p:grpSp>
      <p:sp>
        <p:nvSpPr>
          <p:cNvPr id="89" name="Oval 5"/>
          <p:cNvSpPr>
            <a:spLocks noChangeArrowheads="1"/>
          </p:cNvSpPr>
          <p:nvPr/>
        </p:nvSpPr>
        <p:spPr bwMode="auto">
          <a:xfrm>
            <a:off x="5922170" y="2024609"/>
            <a:ext cx="2358628" cy="2358627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6173981" y="2283640"/>
            <a:ext cx="1873493" cy="1874424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30000" t="-18000" r="-31000" b="-18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grpSp>
        <p:nvGrpSpPr>
          <p:cNvPr id="13" name="Grup 12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268454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81" grpId="0"/>
      <p:bldP spid="2085" grpId="0" animBg="1"/>
      <p:bldP spid="2086" grpId="0" animBg="1"/>
      <p:bldP spid="85" grpId="0"/>
      <p:bldP spid="89" grpId="0" animBg="1"/>
      <p:bldP spid="9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Metin kutusu 2102"/>
          <p:cNvSpPr txBox="1"/>
          <p:nvPr/>
        </p:nvSpPr>
        <p:spPr>
          <a:xfrm>
            <a:off x="324636" y="1176688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rgbClr val="E61F4F"/>
                </a:solidFill>
              </a:rPr>
              <a:t>Adım Adım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20329" y="2686050"/>
            <a:ext cx="134540" cy="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1" name="Metin kutusu 80"/>
          <p:cNvSpPr txBox="1"/>
          <p:nvPr/>
        </p:nvSpPr>
        <p:spPr>
          <a:xfrm>
            <a:off x="324636" y="1749298"/>
            <a:ext cx="525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E61F4F"/>
                </a:solidFill>
              </a:rPr>
              <a:t>Teknoloji Bağımlılığı</a:t>
            </a:r>
          </a:p>
        </p:txBody>
      </p:sp>
      <p:sp>
        <p:nvSpPr>
          <p:cNvPr id="2085" name="Rectangle 5"/>
          <p:cNvSpPr>
            <a:spLocks noChangeArrowheads="1"/>
          </p:cNvSpPr>
          <p:nvPr/>
        </p:nvSpPr>
        <p:spPr bwMode="auto">
          <a:xfrm>
            <a:off x="-3573" y="1240531"/>
            <a:ext cx="263129" cy="513160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2086" name="Rectangle 6"/>
          <p:cNvSpPr>
            <a:spLocks noChangeArrowheads="1"/>
          </p:cNvSpPr>
          <p:nvPr/>
        </p:nvSpPr>
        <p:spPr bwMode="auto">
          <a:xfrm>
            <a:off x="-3572" y="1765597"/>
            <a:ext cx="130969" cy="515541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5" name="Dikdörtgen 84"/>
          <p:cNvSpPr/>
          <p:nvPr/>
        </p:nvSpPr>
        <p:spPr>
          <a:xfrm>
            <a:off x="370012" y="2669462"/>
            <a:ext cx="3810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Kendini kontrol edemez.</a:t>
            </a:r>
          </a:p>
        </p:txBody>
      </p:sp>
      <p:grpSp>
        <p:nvGrpSpPr>
          <p:cNvPr id="2091" name="Grup 2090"/>
          <p:cNvGrpSpPr/>
          <p:nvPr/>
        </p:nvGrpSpPr>
        <p:grpSpPr>
          <a:xfrm>
            <a:off x="583438" y="3415085"/>
            <a:ext cx="2759972" cy="455607"/>
            <a:chOff x="777917" y="3410441"/>
            <a:chExt cx="3679963" cy="607475"/>
          </a:xfrm>
        </p:grpSpPr>
        <p:sp>
          <p:nvSpPr>
            <p:cNvPr id="2" name="Dikdörtgen 1"/>
            <p:cNvSpPr/>
            <p:nvPr/>
          </p:nvSpPr>
          <p:spPr>
            <a:xfrm>
              <a:off x="1124744" y="3484437"/>
              <a:ext cx="3333136" cy="5334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Sadece 5 dakika daha!</a:t>
              </a:r>
              <a:endPara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088" name="Resim 208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917" y="3410441"/>
              <a:ext cx="292058" cy="517360"/>
            </a:xfrm>
            <a:prstGeom prst="rect">
              <a:avLst/>
            </a:prstGeom>
          </p:spPr>
        </p:pic>
      </p:grpSp>
      <p:sp>
        <p:nvSpPr>
          <p:cNvPr id="89" name="Oval 5"/>
          <p:cNvSpPr>
            <a:spLocks noChangeArrowheads="1"/>
          </p:cNvSpPr>
          <p:nvPr/>
        </p:nvSpPr>
        <p:spPr bwMode="auto">
          <a:xfrm>
            <a:off x="5922170" y="2024609"/>
            <a:ext cx="2358628" cy="2358627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6173981" y="2283640"/>
            <a:ext cx="1873493" cy="1874424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63000" r="-16000" b="-6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grpSp>
        <p:nvGrpSpPr>
          <p:cNvPr id="13" name="Grup 12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162800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81" grpId="0"/>
      <p:bldP spid="2085" grpId="0" animBg="1"/>
      <p:bldP spid="2086" grpId="0" animBg="1"/>
      <p:bldP spid="85" grpId="0"/>
      <p:bldP spid="89" grpId="0" animBg="1"/>
      <p:bldP spid="9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Metin kutusu 2102"/>
          <p:cNvSpPr txBox="1"/>
          <p:nvPr/>
        </p:nvSpPr>
        <p:spPr>
          <a:xfrm>
            <a:off x="324636" y="1176688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rgbClr val="E61F4F"/>
                </a:solidFill>
              </a:rPr>
              <a:t>Adım Adım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20329" y="2686050"/>
            <a:ext cx="134540" cy="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1" name="Metin kutusu 80"/>
          <p:cNvSpPr txBox="1"/>
          <p:nvPr/>
        </p:nvSpPr>
        <p:spPr>
          <a:xfrm>
            <a:off x="324636" y="1749298"/>
            <a:ext cx="525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E61F4F"/>
                </a:solidFill>
              </a:rPr>
              <a:t>Teknoloji Bağımlılığı</a:t>
            </a:r>
          </a:p>
        </p:txBody>
      </p:sp>
      <p:sp>
        <p:nvSpPr>
          <p:cNvPr id="2085" name="Rectangle 5"/>
          <p:cNvSpPr>
            <a:spLocks noChangeArrowheads="1"/>
          </p:cNvSpPr>
          <p:nvPr/>
        </p:nvSpPr>
        <p:spPr bwMode="auto">
          <a:xfrm>
            <a:off x="-3573" y="1240531"/>
            <a:ext cx="263129" cy="513160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2086" name="Rectangle 6"/>
          <p:cNvSpPr>
            <a:spLocks noChangeArrowheads="1"/>
          </p:cNvSpPr>
          <p:nvPr/>
        </p:nvSpPr>
        <p:spPr bwMode="auto">
          <a:xfrm>
            <a:off x="-3572" y="1765597"/>
            <a:ext cx="130969" cy="515541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5" name="Dikdörtgen 84"/>
          <p:cNvSpPr/>
          <p:nvPr/>
        </p:nvSpPr>
        <p:spPr>
          <a:xfrm>
            <a:off x="370012" y="2669462"/>
            <a:ext cx="3681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Hayatı gitgide fakirleşir.</a:t>
            </a:r>
          </a:p>
        </p:txBody>
      </p:sp>
      <p:grpSp>
        <p:nvGrpSpPr>
          <p:cNvPr id="2091" name="Grup 2090"/>
          <p:cNvGrpSpPr/>
          <p:nvPr/>
        </p:nvGrpSpPr>
        <p:grpSpPr>
          <a:xfrm>
            <a:off x="583438" y="3415085"/>
            <a:ext cx="3260621" cy="455607"/>
            <a:chOff x="777917" y="3410441"/>
            <a:chExt cx="4347496" cy="607475"/>
          </a:xfrm>
        </p:grpSpPr>
        <p:sp>
          <p:nvSpPr>
            <p:cNvPr id="2" name="Dikdörtgen 1"/>
            <p:cNvSpPr/>
            <p:nvPr/>
          </p:nvSpPr>
          <p:spPr>
            <a:xfrm>
              <a:off x="1124744" y="3484437"/>
              <a:ext cx="4000669" cy="5334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Canım hiçbir şey istemiyor!</a:t>
              </a:r>
              <a:endPara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088" name="Resim 208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917" y="3410441"/>
              <a:ext cx="292058" cy="517360"/>
            </a:xfrm>
            <a:prstGeom prst="rect">
              <a:avLst/>
            </a:prstGeom>
          </p:spPr>
        </p:pic>
      </p:grpSp>
      <p:sp>
        <p:nvSpPr>
          <p:cNvPr id="89" name="Oval 5"/>
          <p:cNvSpPr>
            <a:spLocks noChangeArrowheads="1"/>
          </p:cNvSpPr>
          <p:nvPr/>
        </p:nvSpPr>
        <p:spPr bwMode="auto">
          <a:xfrm>
            <a:off x="5922170" y="2024609"/>
            <a:ext cx="2358628" cy="2358627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6173981" y="2283640"/>
            <a:ext cx="1873493" cy="1874424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37000" t="-18000" r="-40000" b="-18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grpSp>
        <p:nvGrpSpPr>
          <p:cNvPr id="13" name="Grup 12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191698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81" grpId="0"/>
      <p:bldP spid="2085" grpId="0" animBg="1"/>
      <p:bldP spid="2086" grpId="0" animBg="1"/>
      <p:bldP spid="85" grpId="0"/>
      <p:bldP spid="89" grpId="0" animBg="1"/>
      <p:bldP spid="9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Metin kutusu 2102"/>
          <p:cNvSpPr txBox="1"/>
          <p:nvPr/>
        </p:nvSpPr>
        <p:spPr>
          <a:xfrm>
            <a:off x="324636" y="1176688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rgbClr val="E61F4F"/>
                </a:solidFill>
              </a:rPr>
              <a:t>Adım Adım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20329" y="2686050"/>
            <a:ext cx="134540" cy="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1" name="Metin kutusu 80"/>
          <p:cNvSpPr txBox="1"/>
          <p:nvPr/>
        </p:nvSpPr>
        <p:spPr>
          <a:xfrm>
            <a:off x="324636" y="1749298"/>
            <a:ext cx="525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E61F4F"/>
                </a:solidFill>
              </a:rPr>
              <a:t>Teknoloji Bağımlılığı</a:t>
            </a:r>
          </a:p>
        </p:txBody>
      </p:sp>
      <p:sp>
        <p:nvSpPr>
          <p:cNvPr id="2085" name="Rectangle 5"/>
          <p:cNvSpPr>
            <a:spLocks noChangeArrowheads="1"/>
          </p:cNvSpPr>
          <p:nvPr/>
        </p:nvSpPr>
        <p:spPr bwMode="auto">
          <a:xfrm>
            <a:off x="-3573" y="1240531"/>
            <a:ext cx="263129" cy="513160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2086" name="Rectangle 6"/>
          <p:cNvSpPr>
            <a:spLocks noChangeArrowheads="1"/>
          </p:cNvSpPr>
          <p:nvPr/>
        </p:nvSpPr>
        <p:spPr bwMode="auto">
          <a:xfrm>
            <a:off x="-3572" y="1765597"/>
            <a:ext cx="130969" cy="515541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5" name="Dikdörtgen 84"/>
          <p:cNvSpPr/>
          <p:nvPr/>
        </p:nvSpPr>
        <p:spPr>
          <a:xfrm>
            <a:off x="370011" y="2669462"/>
            <a:ext cx="3459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Kendini kötü hisseder.</a:t>
            </a:r>
          </a:p>
        </p:txBody>
      </p:sp>
      <p:grpSp>
        <p:nvGrpSpPr>
          <p:cNvPr id="2091" name="Grup 2090"/>
          <p:cNvGrpSpPr/>
          <p:nvPr/>
        </p:nvGrpSpPr>
        <p:grpSpPr>
          <a:xfrm>
            <a:off x="583438" y="3415085"/>
            <a:ext cx="2466430" cy="455607"/>
            <a:chOff x="777917" y="3410441"/>
            <a:chExt cx="3288572" cy="607475"/>
          </a:xfrm>
        </p:grpSpPr>
        <p:sp>
          <p:nvSpPr>
            <p:cNvPr id="2" name="Dikdörtgen 1"/>
            <p:cNvSpPr/>
            <p:nvPr/>
          </p:nvSpPr>
          <p:spPr>
            <a:xfrm>
              <a:off x="1124744" y="3484437"/>
              <a:ext cx="2941745" cy="5334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Psikolojim bozuldu!</a:t>
              </a:r>
              <a:endPara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088" name="Resim 208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917" y="3410441"/>
              <a:ext cx="292058" cy="517360"/>
            </a:xfrm>
            <a:prstGeom prst="rect">
              <a:avLst/>
            </a:prstGeom>
          </p:spPr>
        </p:pic>
      </p:grpSp>
      <p:sp>
        <p:nvSpPr>
          <p:cNvPr id="89" name="Oval 5"/>
          <p:cNvSpPr>
            <a:spLocks noChangeArrowheads="1"/>
          </p:cNvSpPr>
          <p:nvPr/>
        </p:nvSpPr>
        <p:spPr bwMode="auto">
          <a:xfrm>
            <a:off x="5922170" y="2024609"/>
            <a:ext cx="2358628" cy="2358627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6173981" y="2283640"/>
            <a:ext cx="1873493" cy="1874424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106000" t="-29000" r="-5000" b="-18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grpSp>
        <p:nvGrpSpPr>
          <p:cNvPr id="13" name="Grup 12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390078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81" grpId="0"/>
      <p:bldP spid="2085" grpId="0" animBg="1"/>
      <p:bldP spid="2086" grpId="0" animBg="1"/>
      <p:bldP spid="85" grpId="0"/>
      <p:bldP spid="89" grpId="0" animBg="1"/>
      <p:bldP spid="9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Metin kutusu 2102"/>
          <p:cNvSpPr txBox="1"/>
          <p:nvPr/>
        </p:nvSpPr>
        <p:spPr>
          <a:xfrm>
            <a:off x="324636" y="1176688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rgbClr val="E61F4F"/>
                </a:solidFill>
              </a:rPr>
              <a:t>Adım Adım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20329" y="2686050"/>
            <a:ext cx="134540" cy="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1" name="Metin kutusu 80"/>
          <p:cNvSpPr txBox="1"/>
          <p:nvPr/>
        </p:nvSpPr>
        <p:spPr>
          <a:xfrm>
            <a:off x="324636" y="1749298"/>
            <a:ext cx="525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E61F4F"/>
                </a:solidFill>
              </a:rPr>
              <a:t>Teknoloji Bağımlılığı</a:t>
            </a:r>
          </a:p>
        </p:txBody>
      </p:sp>
      <p:sp>
        <p:nvSpPr>
          <p:cNvPr id="2085" name="Rectangle 5"/>
          <p:cNvSpPr>
            <a:spLocks noChangeArrowheads="1"/>
          </p:cNvSpPr>
          <p:nvPr/>
        </p:nvSpPr>
        <p:spPr bwMode="auto">
          <a:xfrm>
            <a:off x="-3573" y="1240531"/>
            <a:ext cx="263129" cy="513160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2086" name="Rectangle 6"/>
          <p:cNvSpPr>
            <a:spLocks noChangeArrowheads="1"/>
          </p:cNvSpPr>
          <p:nvPr/>
        </p:nvSpPr>
        <p:spPr bwMode="auto">
          <a:xfrm>
            <a:off x="-3572" y="1765597"/>
            <a:ext cx="130969" cy="515541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5" name="Dikdörtgen 84"/>
          <p:cNvSpPr/>
          <p:nvPr/>
        </p:nvSpPr>
        <p:spPr>
          <a:xfrm>
            <a:off x="370011" y="2669462"/>
            <a:ext cx="4909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Çevresindekilerle tartışmalar yaşanır.</a:t>
            </a:r>
          </a:p>
        </p:txBody>
      </p:sp>
      <p:grpSp>
        <p:nvGrpSpPr>
          <p:cNvPr id="2091" name="Grup 2090"/>
          <p:cNvGrpSpPr/>
          <p:nvPr/>
        </p:nvGrpSpPr>
        <p:grpSpPr>
          <a:xfrm>
            <a:off x="583438" y="3415082"/>
            <a:ext cx="2210847" cy="517162"/>
            <a:chOff x="777917" y="3410441"/>
            <a:chExt cx="2947794" cy="689549"/>
          </a:xfrm>
        </p:grpSpPr>
        <p:sp>
          <p:nvSpPr>
            <p:cNvPr id="2" name="Dikdörtgen 1"/>
            <p:cNvSpPr/>
            <p:nvPr/>
          </p:nvSpPr>
          <p:spPr>
            <a:xfrm>
              <a:off x="1124743" y="3484437"/>
              <a:ext cx="2600968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Bana karışma!</a:t>
              </a:r>
              <a:endParaRPr lang="tr-TR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088" name="Resim 208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917" y="3410441"/>
              <a:ext cx="292058" cy="517360"/>
            </a:xfrm>
            <a:prstGeom prst="rect">
              <a:avLst/>
            </a:prstGeom>
          </p:spPr>
        </p:pic>
      </p:grpSp>
      <p:sp>
        <p:nvSpPr>
          <p:cNvPr id="89" name="Oval 5"/>
          <p:cNvSpPr>
            <a:spLocks noChangeArrowheads="1"/>
          </p:cNvSpPr>
          <p:nvPr/>
        </p:nvSpPr>
        <p:spPr bwMode="auto">
          <a:xfrm>
            <a:off x="5922170" y="2024609"/>
            <a:ext cx="2358628" cy="2358627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6173981" y="2283640"/>
            <a:ext cx="1873493" cy="1874424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25000" t="-18000" r="-21000" b="-18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grpSp>
        <p:nvGrpSpPr>
          <p:cNvPr id="13" name="Grup 12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424186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81" grpId="0"/>
      <p:bldP spid="2085" grpId="0" animBg="1"/>
      <p:bldP spid="2086" grpId="0" animBg="1"/>
      <p:bldP spid="85" grpId="0"/>
      <p:bldP spid="89" grpId="0" animBg="1"/>
      <p:bldP spid="9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Metin kutusu 2102"/>
          <p:cNvSpPr txBox="1"/>
          <p:nvPr/>
        </p:nvSpPr>
        <p:spPr>
          <a:xfrm>
            <a:off x="324636" y="1176688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rgbClr val="E61F4F"/>
                </a:solidFill>
              </a:rPr>
              <a:t>Adım Adım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20329" y="2686050"/>
            <a:ext cx="134540" cy="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1" name="Metin kutusu 80"/>
          <p:cNvSpPr txBox="1"/>
          <p:nvPr/>
        </p:nvSpPr>
        <p:spPr>
          <a:xfrm>
            <a:off x="324636" y="1749298"/>
            <a:ext cx="525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E61F4F"/>
                </a:solidFill>
              </a:rPr>
              <a:t>Teknoloji Bağımlılığı</a:t>
            </a:r>
          </a:p>
        </p:txBody>
      </p:sp>
      <p:sp>
        <p:nvSpPr>
          <p:cNvPr id="2085" name="Rectangle 5"/>
          <p:cNvSpPr>
            <a:spLocks noChangeArrowheads="1"/>
          </p:cNvSpPr>
          <p:nvPr/>
        </p:nvSpPr>
        <p:spPr bwMode="auto">
          <a:xfrm>
            <a:off x="-3573" y="1240531"/>
            <a:ext cx="263129" cy="513160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2086" name="Rectangle 6"/>
          <p:cNvSpPr>
            <a:spLocks noChangeArrowheads="1"/>
          </p:cNvSpPr>
          <p:nvPr/>
        </p:nvSpPr>
        <p:spPr bwMode="auto">
          <a:xfrm>
            <a:off x="-3572" y="1765597"/>
            <a:ext cx="130969" cy="515541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5" name="Dikdörtgen 84"/>
          <p:cNvSpPr/>
          <p:nvPr/>
        </p:nvSpPr>
        <p:spPr>
          <a:xfrm>
            <a:off x="370011" y="2669462"/>
            <a:ext cx="5387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Sorumluluklarını aksatmaya başlar.</a:t>
            </a:r>
          </a:p>
        </p:txBody>
      </p:sp>
      <p:grpSp>
        <p:nvGrpSpPr>
          <p:cNvPr id="2091" name="Grup 2090"/>
          <p:cNvGrpSpPr/>
          <p:nvPr/>
        </p:nvGrpSpPr>
        <p:grpSpPr>
          <a:xfrm>
            <a:off x="583438" y="3415085"/>
            <a:ext cx="2583706" cy="455607"/>
            <a:chOff x="777917" y="3410441"/>
            <a:chExt cx="3444940" cy="607475"/>
          </a:xfrm>
        </p:grpSpPr>
        <p:sp>
          <p:nvSpPr>
            <p:cNvPr id="2" name="Dikdörtgen 1"/>
            <p:cNvSpPr/>
            <p:nvPr/>
          </p:nvSpPr>
          <p:spPr>
            <a:xfrm>
              <a:off x="1124744" y="3484437"/>
              <a:ext cx="3098113" cy="5334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Ödev bugüne miydi?</a:t>
              </a:r>
              <a:endPara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088" name="Resim 208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917" y="3410441"/>
              <a:ext cx="292058" cy="517360"/>
            </a:xfrm>
            <a:prstGeom prst="rect">
              <a:avLst/>
            </a:prstGeom>
          </p:spPr>
        </p:pic>
      </p:grpSp>
      <p:sp>
        <p:nvSpPr>
          <p:cNvPr id="89" name="Oval 5"/>
          <p:cNvSpPr>
            <a:spLocks noChangeArrowheads="1"/>
          </p:cNvSpPr>
          <p:nvPr/>
        </p:nvSpPr>
        <p:spPr bwMode="auto">
          <a:xfrm>
            <a:off x="5922170" y="2024609"/>
            <a:ext cx="2358628" cy="2358627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6173981" y="2283640"/>
            <a:ext cx="1873493" cy="1874424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33000" t="-18000" r="-28000" b="-18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grpSp>
        <p:nvGrpSpPr>
          <p:cNvPr id="13" name="Grup 12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183387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81" grpId="0"/>
      <p:bldP spid="2085" grpId="0" animBg="1"/>
      <p:bldP spid="2086" grpId="0" animBg="1"/>
      <p:bldP spid="85" grpId="0"/>
      <p:bldP spid="89" grpId="0" animBg="1"/>
      <p:bldP spid="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pPr eaLnBrk="1" hangingPunct="1"/>
            <a:r>
              <a:rPr lang="tr-TR" altLang="tr-TR" smtClean="0"/>
              <a:t>Evreler</a:t>
            </a:r>
            <a:endParaRPr lang="en-US" altLang="tr-TR" smtClean="0"/>
          </a:p>
        </p:txBody>
      </p:sp>
      <p:sp>
        <p:nvSpPr>
          <p:cNvPr id="8" name="7 Sağ Ok"/>
          <p:cNvSpPr/>
          <p:nvPr/>
        </p:nvSpPr>
        <p:spPr>
          <a:xfrm>
            <a:off x="1011238" y="2060575"/>
            <a:ext cx="6977062" cy="2176463"/>
          </a:xfrm>
          <a:prstGeom prst="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8 Serbest Form"/>
          <p:cNvSpPr/>
          <p:nvPr/>
        </p:nvSpPr>
        <p:spPr>
          <a:xfrm>
            <a:off x="398463" y="2713038"/>
            <a:ext cx="2505075" cy="871537"/>
          </a:xfrm>
          <a:custGeom>
            <a:avLst/>
            <a:gdLst>
              <a:gd name="connsiteX0" fmla="*/ 0 w 2506037"/>
              <a:gd name="connsiteY0" fmla="*/ 145071 h 870406"/>
              <a:gd name="connsiteX1" fmla="*/ 42490 w 2506037"/>
              <a:gd name="connsiteY1" fmla="*/ 42490 h 870406"/>
              <a:gd name="connsiteX2" fmla="*/ 145071 w 2506037"/>
              <a:gd name="connsiteY2" fmla="*/ 0 h 870406"/>
              <a:gd name="connsiteX3" fmla="*/ 2360966 w 2506037"/>
              <a:gd name="connsiteY3" fmla="*/ 0 h 870406"/>
              <a:gd name="connsiteX4" fmla="*/ 2463547 w 2506037"/>
              <a:gd name="connsiteY4" fmla="*/ 42490 h 870406"/>
              <a:gd name="connsiteX5" fmla="*/ 2506037 w 2506037"/>
              <a:gd name="connsiteY5" fmla="*/ 145071 h 870406"/>
              <a:gd name="connsiteX6" fmla="*/ 2506037 w 2506037"/>
              <a:gd name="connsiteY6" fmla="*/ 725335 h 870406"/>
              <a:gd name="connsiteX7" fmla="*/ 2463547 w 2506037"/>
              <a:gd name="connsiteY7" fmla="*/ 827916 h 870406"/>
              <a:gd name="connsiteX8" fmla="*/ 2360966 w 2506037"/>
              <a:gd name="connsiteY8" fmla="*/ 870406 h 870406"/>
              <a:gd name="connsiteX9" fmla="*/ 145071 w 2506037"/>
              <a:gd name="connsiteY9" fmla="*/ 870406 h 870406"/>
              <a:gd name="connsiteX10" fmla="*/ 42490 w 2506037"/>
              <a:gd name="connsiteY10" fmla="*/ 827916 h 870406"/>
              <a:gd name="connsiteX11" fmla="*/ 0 w 2506037"/>
              <a:gd name="connsiteY11" fmla="*/ 725335 h 870406"/>
              <a:gd name="connsiteX12" fmla="*/ 0 w 2506037"/>
              <a:gd name="connsiteY12" fmla="*/ 145071 h 87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6037" h="870406">
                <a:moveTo>
                  <a:pt x="0" y="145071"/>
                </a:moveTo>
                <a:cubicBezTo>
                  <a:pt x="0" y="106596"/>
                  <a:pt x="15284" y="69696"/>
                  <a:pt x="42490" y="42490"/>
                </a:cubicBezTo>
                <a:cubicBezTo>
                  <a:pt x="69696" y="15284"/>
                  <a:pt x="106596" y="0"/>
                  <a:pt x="145071" y="0"/>
                </a:cubicBezTo>
                <a:lnTo>
                  <a:pt x="2360966" y="0"/>
                </a:lnTo>
                <a:cubicBezTo>
                  <a:pt x="2399441" y="0"/>
                  <a:pt x="2436341" y="15284"/>
                  <a:pt x="2463547" y="42490"/>
                </a:cubicBezTo>
                <a:cubicBezTo>
                  <a:pt x="2490753" y="69696"/>
                  <a:pt x="2506037" y="106596"/>
                  <a:pt x="2506037" y="145071"/>
                </a:cubicBezTo>
                <a:lnTo>
                  <a:pt x="2506037" y="725335"/>
                </a:lnTo>
                <a:cubicBezTo>
                  <a:pt x="2506037" y="763810"/>
                  <a:pt x="2490753" y="800710"/>
                  <a:pt x="2463547" y="827916"/>
                </a:cubicBezTo>
                <a:cubicBezTo>
                  <a:pt x="2436341" y="855122"/>
                  <a:pt x="2399441" y="870406"/>
                  <a:pt x="2360966" y="870406"/>
                </a:cubicBezTo>
                <a:lnTo>
                  <a:pt x="145071" y="870406"/>
                </a:lnTo>
                <a:cubicBezTo>
                  <a:pt x="106596" y="870406"/>
                  <a:pt x="69696" y="855122"/>
                  <a:pt x="42490" y="827916"/>
                </a:cubicBezTo>
                <a:cubicBezTo>
                  <a:pt x="15284" y="800710"/>
                  <a:pt x="0" y="763810"/>
                  <a:pt x="0" y="725335"/>
                </a:cubicBezTo>
                <a:lnTo>
                  <a:pt x="0" y="1450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3930" tIns="133930" rIns="133930" bIns="133930" spcCol="1270" anchor="ctr"/>
          <a:lstStyle/>
          <a:p>
            <a:pPr algn="ctr" defTabSz="10668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tr-TR" sz="2400" b="1" dirty="0">
                <a:latin typeface="Bookman Old Style" pitchFamily="18" charset="0"/>
              </a:rPr>
              <a:t>Madde kullanımı</a:t>
            </a:r>
            <a:endParaRPr lang="en-US" sz="2400" b="1" dirty="0">
              <a:latin typeface="Bookman Old Style" pitchFamily="18" charset="0"/>
            </a:endParaRPr>
          </a:p>
        </p:txBody>
      </p:sp>
      <p:sp>
        <p:nvSpPr>
          <p:cNvPr id="10" name="9 Serbest Form"/>
          <p:cNvSpPr/>
          <p:nvPr/>
        </p:nvSpPr>
        <p:spPr>
          <a:xfrm>
            <a:off x="3246438" y="2713038"/>
            <a:ext cx="2506662" cy="871537"/>
          </a:xfrm>
          <a:custGeom>
            <a:avLst/>
            <a:gdLst>
              <a:gd name="connsiteX0" fmla="*/ 0 w 2506037"/>
              <a:gd name="connsiteY0" fmla="*/ 145071 h 870406"/>
              <a:gd name="connsiteX1" fmla="*/ 42490 w 2506037"/>
              <a:gd name="connsiteY1" fmla="*/ 42490 h 870406"/>
              <a:gd name="connsiteX2" fmla="*/ 145071 w 2506037"/>
              <a:gd name="connsiteY2" fmla="*/ 0 h 870406"/>
              <a:gd name="connsiteX3" fmla="*/ 2360966 w 2506037"/>
              <a:gd name="connsiteY3" fmla="*/ 0 h 870406"/>
              <a:gd name="connsiteX4" fmla="*/ 2463547 w 2506037"/>
              <a:gd name="connsiteY4" fmla="*/ 42490 h 870406"/>
              <a:gd name="connsiteX5" fmla="*/ 2506037 w 2506037"/>
              <a:gd name="connsiteY5" fmla="*/ 145071 h 870406"/>
              <a:gd name="connsiteX6" fmla="*/ 2506037 w 2506037"/>
              <a:gd name="connsiteY6" fmla="*/ 725335 h 870406"/>
              <a:gd name="connsiteX7" fmla="*/ 2463547 w 2506037"/>
              <a:gd name="connsiteY7" fmla="*/ 827916 h 870406"/>
              <a:gd name="connsiteX8" fmla="*/ 2360966 w 2506037"/>
              <a:gd name="connsiteY8" fmla="*/ 870406 h 870406"/>
              <a:gd name="connsiteX9" fmla="*/ 145071 w 2506037"/>
              <a:gd name="connsiteY9" fmla="*/ 870406 h 870406"/>
              <a:gd name="connsiteX10" fmla="*/ 42490 w 2506037"/>
              <a:gd name="connsiteY10" fmla="*/ 827916 h 870406"/>
              <a:gd name="connsiteX11" fmla="*/ 0 w 2506037"/>
              <a:gd name="connsiteY11" fmla="*/ 725335 h 870406"/>
              <a:gd name="connsiteX12" fmla="*/ 0 w 2506037"/>
              <a:gd name="connsiteY12" fmla="*/ 145071 h 87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6037" h="870406">
                <a:moveTo>
                  <a:pt x="0" y="145071"/>
                </a:moveTo>
                <a:cubicBezTo>
                  <a:pt x="0" y="106596"/>
                  <a:pt x="15284" y="69696"/>
                  <a:pt x="42490" y="42490"/>
                </a:cubicBezTo>
                <a:cubicBezTo>
                  <a:pt x="69696" y="15284"/>
                  <a:pt x="106596" y="0"/>
                  <a:pt x="145071" y="0"/>
                </a:cubicBezTo>
                <a:lnTo>
                  <a:pt x="2360966" y="0"/>
                </a:lnTo>
                <a:cubicBezTo>
                  <a:pt x="2399441" y="0"/>
                  <a:pt x="2436341" y="15284"/>
                  <a:pt x="2463547" y="42490"/>
                </a:cubicBezTo>
                <a:cubicBezTo>
                  <a:pt x="2490753" y="69696"/>
                  <a:pt x="2506037" y="106596"/>
                  <a:pt x="2506037" y="145071"/>
                </a:cubicBezTo>
                <a:lnTo>
                  <a:pt x="2506037" y="725335"/>
                </a:lnTo>
                <a:cubicBezTo>
                  <a:pt x="2506037" y="763810"/>
                  <a:pt x="2490753" y="800710"/>
                  <a:pt x="2463547" y="827916"/>
                </a:cubicBezTo>
                <a:cubicBezTo>
                  <a:pt x="2436341" y="855122"/>
                  <a:pt x="2399441" y="870406"/>
                  <a:pt x="2360966" y="870406"/>
                </a:cubicBezTo>
                <a:lnTo>
                  <a:pt x="145071" y="870406"/>
                </a:lnTo>
                <a:cubicBezTo>
                  <a:pt x="106596" y="870406"/>
                  <a:pt x="69696" y="855122"/>
                  <a:pt x="42490" y="827916"/>
                </a:cubicBezTo>
                <a:cubicBezTo>
                  <a:pt x="15284" y="800710"/>
                  <a:pt x="0" y="763810"/>
                  <a:pt x="0" y="725335"/>
                </a:cubicBezTo>
                <a:lnTo>
                  <a:pt x="0" y="1450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lIns="133930" tIns="133930" rIns="133930" bIns="133930" spcCol="1270" anchor="ctr"/>
          <a:lstStyle/>
          <a:p>
            <a:pPr algn="ctr" defTabSz="10668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tr-TR" sz="2400" b="1" dirty="0">
                <a:latin typeface="Bookman Old Style" pitchFamily="18" charset="0"/>
              </a:rPr>
              <a:t>Kötüye kullanım</a:t>
            </a:r>
            <a:endParaRPr lang="en-US" sz="2400" b="1" dirty="0">
              <a:latin typeface="Bookman Old Style" pitchFamily="18" charset="0"/>
            </a:endParaRPr>
          </a:p>
        </p:txBody>
      </p:sp>
      <p:sp>
        <p:nvSpPr>
          <p:cNvPr id="11" name="10 Serbest Form"/>
          <p:cNvSpPr/>
          <p:nvPr/>
        </p:nvSpPr>
        <p:spPr>
          <a:xfrm>
            <a:off x="6096000" y="2713038"/>
            <a:ext cx="2505075" cy="871537"/>
          </a:xfrm>
          <a:custGeom>
            <a:avLst/>
            <a:gdLst>
              <a:gd name="connsiteX0" fmla="*/ 0 w 2506037"/>
              <a:gd name="connsiteY0" fmla="*/ 145071 h 870406"/>
              <a:gd name="connsiteX1" fmla="*/ 42490 w 2506037"/>
              <a:gd name="connsiteY1" fmla="*/ 42490 h 870406"/>
              <a:gd name="connsiteX2" fmla="*/ 145071 w 2506037"/>
              <a:gd name="connsiteY2" fmla="*/ 0 h 870406"/>
              <a:gd name="connsiteX3" fmla="*/ 2360966 w 2506037"/>
              <a:gd name="connsiteY3" fmla="*/ 0 h 870406"/>
              <a:gd name="connsiteX4" fmla="*/ 2463547 w 2506037"/>
              <a:gd name="connsiteY4" fmla="*/ 42490 h 870406"/>
              <a:gd name="connsiteX5" fmla="*/ 2506037 w 2506037"/>
              <a:gd name="connsiteY5" fmla="*/ 145071 h 870406"/>
              <a:gd name="connsiteX6" fmla="*/ 2506037 w 2506037"/>
              <a:gd name="connsiteY6" fmla="*/ 725335 h 870406"/>
              <a:gd name="connsiteX7" fmla="*/ 2463547 w 2506037"/>
              <a:gd name="connsiteY7" fmla="*/ 827916 h 870406"/>
              <a:gd name="connsiteX8" fmla="*/ 2360966 w 2506037"/>
              <a:gd name="connsiteY8" fmla="*/ 870406 h 870406"/>
              <a:gd name="connsiteX9" fmla="*/ 145071 w 2506037"/>
              <a:gd name="connsiteY9" fmla="*/ 870406 h 870406"/>
              <a:gd name="connsiteX10" fmla="*/ 42490 w 2506037"/>
              <a:gd name="connsiteY10" fmla="*/ 827916 h 870406"/>
              <a:gd name="connsiteX11" fmla="*/ 0 w 2506037"/>
              <a:gd name="connsiteY11" fmla="*/ 725335 h 870406"/>
              <a:gd name="connsiteX12" fmla="*/ 0 w 2506037"/>
              <a:gd name="connsiteY12" fmla="*/ 145071 h 87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6037" h="870406">
                <a:moveTo>
                  <a:pt x="0" y="145071"/>
                </a:moveTo>
                <a:cubicBezTo>
                  <a:pt x="0" y="106596"/>
                  <a:pt x="15284" y="69696"/>
                  <a:pt x="42490" y="42490"/>
                </a:cubicBezTo>
                <a:cubicBezTo>
                  <a:pt x="69696" y="15284"/>
                  <a:pt x="106596" y="0"/>
                  <a:pt x="145071" y="0"/>
                </a:cubicBezTo>
                <a:lnTo>
                  <a:pt x="2360966" y="0"/>
                </a:lnTo>
                <a:cubicBezTo>
                  <a:pt x="2399441" y="0"/>
                  <a:pt x="2436341" y="15284"/>
                  <a:pt x="2463547" y="42490"/>
                </a:cubicBezTo>
                <a:cubicBezTo>
                  <a:pt x="2490753" y="69696"/>
                  <a:pt x="2506037" y="106596"/>
                  <a:pt x="2506037" y="145071"/>
                </a:cubicBezTo>
                <a:lnTo>
                  <a:pt x="2506037" y="725335"/>
                </a:lnTo>
                <a:cubicBezTo>
                  <a:pt x="2506037" y="763810"/>
                  <a:pt x="2490753" y="800710"/>
                  <a:pt x="2463547" y="827916"/>
                </a:cubicBezTo>
                <a:cubicBezTo>
                  <a:pt x="2436341" y="855122"/>
                  <a:pt x="2399441" y="870406"/>
                  <a:pt x="2360966" y="870406"/>
                </a:cubicBezTo>
                <a:lnTo>
                  <a:pt x="145071" y="870406"/>
                </a:lnTo>
                <a:cubicBezTo>
                  <a:pt x="106596" y="870406"/>
                  <a:pt x="69696" y="855122"/>
                  <a:pt x="42490" y="827916"/>
                </a:cubicBezTo>
                <a:cubicBezTo>
                  <a:pt x="15284" y="800710"/>
                  <a:pt x="0" y="763810"/>
                  <a:pt x="0" y="725335"/>
                </a:cubicBezTo>
                <a:lnTo>
                  <a:pt x="0" y="1450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lIns="133930" tIns="133930" rIns="133930" bIns="133930" spcCol="1270" anchor="ctr"/>
          <a:lstStyle/>
          <a:p>
            <a:pPr algn="ctr" defTabSz="10668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tr-TR" sz="2400" b="1" dirty="0">
                <a:latin typeface="Bookman Old Style" pitchFamily="18" charset="0"/>
              </a:rPr>
              <a:t>Bağımlılık </a:t>
            </a:r>
            <a:endParaRPr lang="en-US" sz="2400" b="1" dirty="0">
              <a:latin typeface="Bookman Old Style" pitchFamily="18" charset="0"/>
            </a:endParaRPr>
          </a:p>
        </p:txBody>
      </p:sp>
      <p:pic>
        <p:nvPicPr>
          <p:cNvPr id="11271" name="Picture 5" descr="http://www.picgifs.com/graphics/h/homer/graphics-homer-47129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094163"/>
            <a:ext cx="10477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http://www.picgifs.com/graphics/h/homer/graphics-homer-91243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795713"/>
            <a:ext cx="1030288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http://animationsa2z.com/attachments/Image/simpson/simpson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38608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11 Metin kutusu"/>
          <p:cNvSpPr txBox="1">
            <a:spLocks noChangeArrowheads="1"/>
          </p:cNvSpPr>
          <p:nvPr/>
        </p:nvSpPr>
        <p:spPr bwMode="auto">
          <a:xfrm>
            <a:off x="2339974" y="1412875"/>
            <a:ext cx="5040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3200" b="1" dirty="0">
                <a:latin typeface="Calibri" pitchFamily="34" charset="0"/>
              </a:rPr>
              <a:t>    Bağımlılık nasıl gelişir?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Metin kutusu 2102"/>
          <p:cNvSpPr txBox="1"/>
          <p:nvPr/>
        </p:nvSpPr>
        <p:spPr>
          <a:xfrm>
            <a:off x="324636" y="1176688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rgbClr val="E61F4F"/>
                </a:solidFill>
              </a:rPr>
              <a:t>Adım Adım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20329" y="2686050"/>
            <a:ext cx="134540" cy="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1" name="Metin kutusu 80"/>
          <p:cNvSpPr txBox="1"/>
          <p:nvPr/>
        </p:nvSpPr>
        <p:spPr>
          <a:xfrm>
            <a:off x="324636" y="1749298"/>
            <a:ext cx="525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E61F4F"/>
                </a:solidFill>
              </a:rPr>
              <a:t>Teknoloji Bağımlılığı</a:t>
            </a:r>
          </a:p>
        </p:txBody>
      </p:sp>
      <p:sp>
        <p:nvSpPr>
          <p:cNvPr id="2085" name="Rectangle 5"/>
          <p:cNvSpPr>
            <a:spLocks noChangeArrowheads="1"/>
          </p:cNvSpPr>
          <p:nvPr/>
        </p:nvSpPr>
        <p:spPr bwMode="auto">
          <a:xfrm>
            <a:off x="-3573" y="1240531"/>
            <a:ext cx="263129" cy="513160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2086" name="Rectangle 6"/>
          <p:cNvSpPr>
            <a:spLocks noChangeArrowheads="1"/>
          </p:cNvSpPr>
          <p:nvPr/>
        </p:nvSpPr>
        <p:spPr bwMode="auto">
          <a:xfrm>
            <a:off x="-3572" y="1765597"/>
            <a:ext cx="130969" cy="515541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5" name="Dikdörtgen 84"/>
          <p:cNvSpPr/>
          <p:nvPr/>
        </p:nvSpPr>
        <p:spPr>
          <a:xfrm>
            <a:off x="370013" y="2669462"/>
            <a:ext cx="5303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Başka bir şey düşünemez hale gelir.</a:t>
            </a:r>
          </a:p>
        </p:txBody>
      </p:sp>
      <p:grpSp>
        <p:nvGrpSpPr>
          <p:cNvPr id="2091" name="Grup 2090"/>
          <p:cNvGrpSpPr/>
          <p:nvPr/>
        </p:nvGrpSpPr>
        <p:grpSpPr>
          <a:xfrm>
            <a:off x="149596" y="4356925"/>
            <a:ext cx="6961131" cy="768273"/>
            <a:chOff x="777917" y="3410441"/>
            <a:chExt cx="4770470" cy="941403"/>
          </a:xfrm>
        </p:grpSpPr>
        <p:sp>
          <p:nvSpPr>
            <p:cNvPr id="2" name="Dikdörtgen 1"/>
            <p:cNvSpPr/>
            <p:nvPr/>
          </p:nvSpPr>
          <p:spPr>
            <a:xfrm>
              <a:off x="1124744" y="3484436"/>
              <a:ext cx="4423643" cy="8674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Hele bir bilgisayarıma kavuşayım</a:t>
              </a:r>
              <a:r>
                <a:rPr lang="pt-BR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</a:t>
              </a:r>
              <a:r>
                <a:rPr lang="tr-TR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pt-BR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dünkü oyunda kaybettiğim</a:t>
              </a:r>
            </a:p>
            <a:p>
              <a:r>
                <a:rPr lang="pt-BR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puanları </a:t>
              </a:r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geri </a:t>
              </a:r>
              <a:r>
                <a:rPr lang="pt-BR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almasını</a:t>
              </a:r>
              <a:r>
                <a:rPr lang="tr-TR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pt-BR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bilirim </a:t>
              </a:r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ben!</a:t>
              </a:r>
              <a:endPara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088" name="Resim 208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917" y="3410441"/>
              <a:ext cx="292058" cy="517360"/>
            </a:xfrm>
            <a:prstGeom prst="rect">
              <a:avLst/>
            </a:prstGeom>
          </p:spPr>
        </p:pic>
      </p:grpSp>
      <p:sp>
        <p:nvSpPr>
          <p:cNvPr id="89" name="Oval 5"/>
          <p:cNvSpPr>
            <a:spLocks noChangeArrowheads="1"/>
          </p:cNvSpPr>
          <p:nvPr/>
        </p:nvSpPr>
        <p:spPr bwMode="auto">
          <a:xfrm>
            <a:off x="5922170" y="2024609"/>
            <a:ext cx="2358628" cy="2358627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6173981" y="2283640"/>
            <a:ext cx="1873493" cy="1874424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45000" t="-18000" r="-20000" b="-18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grpSp>
        <p:nvGrpSpPr>
          <p:cNvPr id="13" name="Grup 12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9384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81" grpId="0"/>
      <p:bldP spid="2085" grpId="0" animBg="1"/>
      <p:bldP spid="2086" grpId="0" animBg="1"/>
      <p:bldP spid="85" grpId="0"/>
      <p:bldP spid="89" grpId="0" animBg="1"/>
      <p:bldP spid="9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Metin kutusu 2102"/>
          <p:cNvSpPr txBox="1"/>
          <p:nvPr/>
        </p:nvSpPr>
        <p:spPr>
          <a:xfrm>
            <a:off x="324636" y="1176688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rgbClr val="E61F4F"/>
                </a:solidFill>
              </a:rPr>
              <a:t>Adım Adım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20329" y="2686050"/>
            <a:ext cx="134540" cy="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1" name="Metin kutusu 80"/>
          <p:cNvSpPr txBox="1"/>
          <p:nvPr/>
        </p:nvSpPr>
        <p:spPr>
          <a:xfrm>
            <a:off x="324636" y="1749298"/>
            <a:ext cx="525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E61F4F"/>
                </a:solidFill>
              </a:rPr>
              <a:t>Teknoloji Bağımlılığı</a:t>
            </a:r>
          </a:p>
        </p:txBody>
      </p:sp>
      <p:sp>
        <p:nvSpPr>
          <p:cNvPr id="2085" name="Rectangle 5"/>
          <p:cNvSpPr>
            <a:spLocks noChangeArrowheads="1"/>
          </p:cNvSpPr>
          <p:nvPr/>
        </p:nvSpPr>
        <p:spPr bwMode="auto">
          <a:xfrm>
            <a:off x="-3573" y="1240531"/>
            <a:ext cx="263129" cy="513160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2086" name="Rectangle 6"/>
          <p:cNvSpPr>
            <a:spLocks noChangeArrowheads="1"/>
          </p:cNvSpPr>
          <p:nvPr/>
        </p:nvSpPr>
        <p:spPr bwMode="auto">
          <a:xfrm>
            <a:off x="-3572" y="1765597"/>
            <a:ext cx="130969" cy="515541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5" name="Dikdörtgen 84"/>
          <p:cNvSpPr/>
          <p:nvPr/>
        </p:nvSpPr>
        <p:spPr>
          <a:xfrm>
            <a:off x="370011" y="2669462"/>
            <a:ext cx="4203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Yalan söylemeye başlar.</a:t>
            </a:r>
          </a:p>
        </p:txBody>
      </p:sp>
      <p:grpSp>
        <p:nvGrpSpPr>
          <p:cNvPr id="2091" name="Grup 2090"/>
          <p:cNvGrpSpPr/>
          <p:nvPr/>
        </p:nvGrpSpPr>
        <p:grpSpPr>
          <a:xfrm>
            <a:off x="583438" y="3415081"/>
            <a:ext cx="3197207" cy="886494"/>
            <a:chOff x="777917" y="3410441"/>
            <a:chExt cx="4262942" cy="1181991"/>
          </a:xfrm>
        </p:grpSpPr>
        <p:sp>
          <p:nvSpPr>
            <p:cNvPr id="2" name="Dikdörtgen 1"/>
            <p:cNvSpPr/>
            <p:nvPr/>
          </p:nvSpPr>
          <p:spPr>
            <a:xfrm>
              <a:off x="1124744" y="3484437"/>
              <a:ext cx="3916115" cy="1107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Yok canım, daha şimdi</a:t>
              </a:r>
            </a:p>
            <a:p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oturmuştum başına!</a:t>
              </a:r>
              <a:endParaRPr lang="tr-TR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088" name="Resim 208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917" y="3410441"/>
              <a:ext cx="292058" cy="517360"/>
            </a:xfrm>
            <a:prstGeom prst="rect">
              <a:avLst/>
            </a:prstGeom>
          </p:spPr>
        </p:pic>
      </p:grpSp>
      <p:sp>
        <p:nvSpPr>
          <p:cNvPr id="89" name="Oval 5"/>
          <p:cNvSpPr>
            <a:spLocks noChangeArrowheads="1"/>
          </p:cNvSpPr>
          <p:nvPr/>
        </p:nvSpPr>
        <p:spPr bwMode="auto">
          <a:xfrm>
            <a:off x="5922170" y="2024609"/>
            <a:ext cx="2358628" cy="2358627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6173981" y="2283640"/>
            <a:ext cx="1873493" cy="1874424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20000" t="-2000" r="-21000" b="-4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grpSp>
        <p:nvGrpSpPr>
          <p:cNvPr id="13" name="Grup 12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246887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81" grpId="0"/>
      <p:bldP spid="2085" grpId="0" animBg="1"/>
      <p:bldP spid="2086" grpId="0" animBg="1"/>
      <p:bldP spid="85" grpId="0"/>
      <p:bldP spid="89" grpId="0" animBg="1"/>
      <p:bldP spid="9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Metin kutusu 2102"/>
          <p:cNvSpPr txBox="1"/>
          <p:nvPr/>
        </p:nvSpPr>
        <p:spPr>
          <a:xfrm>
            <a:off x="324636" y="1176688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rgbClr val="E61F4F"/>
                </a:solidFill>
              </a:rPr>
              <a:t>Adım Adım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20329" y="2686050"/>
            <a:ext cx="134540" cy="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1" name="Metin kutusu 80"/>
          <p:cNvSpPr txBox="1"/>
          <p:nvPr/>
        </p:nvSpPr>
        <p:spPr>
          <a:xfrm>
            <a:off x="324636" y="1749298"/>
            <a:ext cx="525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E61F4F"/>
                </a:solidFill>
              </a:rPr>
              <a:t>Teknoloji Bağımlılığı</a:t>
            </a:r>
          </a:p>
        </p:txBody>
      </p:sp>
      <p:sp>
        <p:nvSpPr>
          <p:cNvPr id="2085" name="Rectangle 5"/>
          <p:cNvSpPr>
            <a:spLocks noChangeArrowheads="1"/>
          </p:cNvSpPr>
          <p:nvPr/>
        </p:nvSpPr>
        <p:spPr bwMode="auto">
          <a:xfrm>
            <a:off x="-3573" y="1240531"/>
            <a:ext cx="263129" cy="513160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2086" name="Rectangle 6"/>
          <p:cNvSpPr>
            <a:spLocks noChangeArrowheads="1"/>
          </p:cNvSpPr>
          <p:nvPr/>
        </p:nvSpPr>
        <p:spPr bwMode="auto">
          <a:xfrm>
            <a:off x="-3572" y="1765597"/>
            <a:ext cx="130969" cy="515541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5" name="Dikdörtgen 84"/>
          <p:cNvSpPr/>
          <p:nvPr/>
        </p:nvSpPr>
        <p:spPr>
          <a:xfrm>
            <a:off x="370011" y="2669462"/>
            <a:ext cx="4950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Sosyal ilişkileri zarar görür, yalnızlaşır.</a:t>
            </a:r>
          </a:p>
        </p:txBody>
      </p:sp>
      <p:grpSp>
        <p:nvGrpSpPr>
          <p:cNvPr id="2091" name="Grup 2090"/>
          <p:cNvGrpSpPr/>
          <p:nvPr/>
        </p:nvGrpSpPr>
        <p:grpSpPr>
          <a:xfrm>
            <a:off x="583438" y="3415084"/>
            <a:ext cx="3550380" cy="424829"/>
            <a:chOff x="777917" y="3410441"/>
            <a:chExt cx="4733841" cy="566438"/>
          </a:xfrm>
        </p:grpSpPr>
        <p:sp>
          <p:nvSpPr>
            <p:cNvPr id="2" name="Dikdörtgen 1"/>
            <p:cNvSpPr/>
            <p:nvPr/>
          </p:nvSpPr>
          <p:spPr>
            <a:xfrm>
              <a:off x="1124744" y="3484437"/>
              <a:ext cx="4387014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Kendimi çok yalnız hissediyorum!</a:t>
              </a:r>
              <a:endParaRPr lang="tr-T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088" name="Resim 208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917" y="3410441"/>
              <a:ext cx="292058" cy="517360"/>
            </a:xfrm>
            <a:prstGeom prst="rect">
              <a:avLst/>
            </a:prstGeom>
          </p:spPr>
        </p:pic>
      </p:grpSp>
      <p:sp>
        <p:nvSpPr>
          <p:cNvPr id="89" name="Oval 5"/>
          <p:cNvSpPr>
            <a:spLocks noChangeArrowheads="1"/>
          </p:cNvSpPr>
          <p:nvPr/>
        </p:nvSpPr>
        <p:spPr bwMode="auto">
          <a:xfrm>
            <a:off x="5922170" y="2024609"/>
            <a:ext cx="2358628" cy="2358627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6173981" y="2283640"/>
            <a:ext cx="1873493" cy="1874424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14000" r="-15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grpSp>
        <p:nvGrpSpPr>
          <p:cNvPr id="13" name="Grup 12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46028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81" grpId="0"/>
      <p:bldP spid="2085" grpId="0" animBg="1"/>
      <p:bldP spid="2086" grpId="0" animBg="1"/>
      <p:bldP spid="85" grpId="0"/>
      <p:bldP spid="89" grpId="0" animBg="1"/>
      <p:bldP spid="9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Metin kutusu 2102"/>
          <p:cNvSpPr txBox="1"/>
          <p:nvPr/>
        </p:nvSpPr>
        <p:spPr>
          <a:xfrm>
            <a:off x="324636" y="1176688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rgbClr val="E61F4F"/>
                </a:solidFill>
              </a:rPr>
              <a:t>Adım Adım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20329" y="2686050"/>
            <a:ext cx="134540" cy="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1" name="Metin kutusu 80"/>
          <p:cNvSpPr txBox="1"/>
          <p:nvPr/>
        </p:nvSpPr>
        <p:spPr>
          <a:xfrm>
            <a:off x="324636" y="1749298"/>
            <a:ext cx="525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E61F4F"/>
                </a:solidFill>
              </a:rPr>
              <a:t>Teknoloji Bağımlılığı</a:t>
            </a:r>
          </a:p>
        </p:txBody>
      </p:sp>
      <p:sp>
        <p:nvSpPr>
          <p:cNvPr id="2085" name="Rectangle 5"/>
          <p:cNvSpPr>
            <a:spLocks noChangeArrowheads="1"/>
          </p:cNvSpPr>
          <p:nvPr/>
        </p:nvSpPr>
        <p:spPr bwMode="auto">
          <a:xfrm>
            <a:off x="-3573" y="1240531"/>
            <a:ext cx="263129" cy="513160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2086" name="Rectangle 6"/>
          <p:cNvSpPr>
            <a:spLocks noChangeArrowheads="1"/>
          </p:cNvSpPr>
          <p:nvPr/>
        </p:nvSpPr>
        <p:spPr bwMode="auto">
          <a:xfrm>
            <a:off x="-3572" y="1765597"/>
            <a:ext cx="130969" cy="515541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5" name="Dikdörtgen 84"/>
          <p:cNvSpPr/>
          <p:nvPr/>
        </p:nvSpPr>
        <p:spPr>
          <a:xfrm>
            <a:off x="370011" y="2669462"/>
            <a:ext cx="328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Uyku düzeni bozulur.</a:t>
            </a:r>
          </a:p>
        </p:txBody>
      </p:sp>
      <p:grpSp>
        <p:nvGrpSpPr>
          <p:cNvPr id="2091" name="Grup 2090"/>
          <p:cNvGrpSpPr/>
          <p:nvPr/>
        </p:nvGrpSpPr>
        <p:grpSpPr>
          <a:xfrm>
            <a:off x="583438" y="3415081"/>
            <a:ext cx="3653485" cy="763383"/>
            <a:chOff x="777917" y="3410441"/>
            <a:chExt cx="4871312" cy="1017843"/>
          </a:xfrm>
        </p:grpSpPr>
        <p:sp>
          <p:nvSpPr>
            <p:cNvPr id="2" name="Dikdörtgen 1"/>
            <p:cNvSpPr/>
            <p:nvPr/>
          </p:nvSpPr>
          <p:spPr>
            <a:xfrm>
              <a:off x="1124744" y="3484437"/>
              <a:ext cx="4524485" cy="94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Daha yeni yatmıştık! Ne zaman</a:t>
              </a:r>
            </a:p>
            <a:p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sabah oldu?</a:t>
              </a:r>
              <a:endPara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088" name="Resim 208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917" y="3410441"/>
              <a:ext cx="292058" cy="517360"/>
            </a:xfrm>
            <a:prstGeom prst="rect">
              <a:avLst/>
            </a:prstGeom>
          </p:spPr>
        </p:pic>
      </p:grpSp>
      <p:sp>
        <p:nvSpPr>
          <p:cNvPr id="89" name="Oval 5"/>
          <p:cNvSpPr>
            <a:spLocks noChangeArrowheads="1"/>
          </p:cNvSpPr>
          <p:nvPr/>
        </p:nvSpPr>
        <p:spPr bwMode="auto">
          <a:xfrm>
            <a:off x="5922170" y="2024609"/>
            <a:ext cx="2358628" cy="2358627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6173981" y="2283640"/>
            <a:ext cx="1873493" cy="1874424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43000" t="-18000" r="-40000" b="-18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grpSp>
        <p:nvGrpSpPr>
          <p:cNvPr id="13" name="Grup 12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88312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81" grpId="0"/>
      <p:bldP spid="2085" grpId="0" animBg="1"/>
      <p:bldP spid="2086" grpId="0" animBg="1"/>
      <p:bldP spid="85" grpId="0"/>
      <p:bldP spid="89" grpId="0" animBg="1"/>
      <p:bldP spid="9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Metin kutusu 2102"/>
          <p:cNvSpPr txBox="1"/>
          <p:nvPr/>
        </p:nvSpPr>
        <p:spPr>
          <a:xfrm>
            <a:off x="324636" y="1176688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rgbClr val="E61F4F"/>
                </a:solidFill>
              </a:rPr>
              <a:t>Adım Adım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20329" y="2686050"/>
            <a:ext cx="134540" cy="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1" name="Metin kutusu 80"/>
          <p:cNvSpPr txBox="1"/>
          <p:nvPr/>
        </p:nvSpPr>
        <p:spPr>
          <a:xfrm>
            <a:off x="324636" y="1749298"/>
            <a:ext cx="525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E61F4F"/>
                </a:solidFill>
              </a:rPr>
              <a:t>Teknoloji Bağımlılığı</a:t>
            </a:r>
          </a:p>
        </p:txBody>
      </p:sp>
      <p:sp>
        <p:nvSpPr>
          <p:cNvPr id="2085" name="Rectangle 5"/>
          <p:cNvSpPr>
            <a:spLocks noChangeArrowheads="1"/>
          </p:cNvSpPr>
          <p:nvPr/>
        </p:nvSpPr>
        <p:spPr bwMode="auto">
          <a:xfrm>
            <a:off x="-3573" y="1240531"/>
            <a:ext cx="263129" cy="513160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2086" name="Rectangle 6"/>
          <p:cNvSpPr>
            <a:spLocks noChangeArrowheads="1"/>
          </p:cNvSpPr>
          <p:nvPr/>
        </p:nvSpPr>
        <p:spPr bwMode="auto">
          <a:xfrm>
            <a:off x="-3572" y="1765597"/>
            <a:ext cx="130969" cy="515541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5" name="Dikdörtgen 84"/>
          <p:cNvSpPr/>
          <p:nvPr/>
        </p:nvSpPr>
        <p:spPr>
          <a:xfrm>
            <a:off x="370011" y="2669462"/>
            <a:ext cx="5540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Ailesinden uzaklaşır, yeme düzeni bozulur.</a:t>
            </a:r>
          </a:p>
        </p:txBody>
      </p:sp>
      <p:grpSp>
        <p:nvGrpSpPr>
          <p:cNvPr id="2091" name="Grup 2090"/>
          <p:cNvGrpSpPr/>
          <p:nvPr/>
        </p:nvGrpSpPr>
        <p:grpSpPr>
          <a:xfrm>
            <a:off x="583438" y="3415080"/>
            <a:ext cx="3446377" cy="701828"/>
            <a:chOff x="777917" y="3410441"/>
            <a:chExt cx="4595168" cy="935770"/>
          </a:xfrm>
        </p:grpSpPr>
        <p:sp>
          <p:nvSpPr>
            <p:cNvPr id="2" name="Dikdörtgen 1"/>
            <p:cNvSpPr/>
            <p:nvPr/>
          </p:nvSpPr>
          <p:spPr>
            <a:xfrm>
              <a:off x="1124744" y="3484437"/>
              <a:ext cx="4248341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Anne, yemeğimi odamda yesem</a:t>
              </a:r>
            </a:p>
            <a:p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olur mu?</a:t>
              </a:r>
              <a:endParaRPr lang="tr-T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088" name="Resim 208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917" y="3410441"/>
              <a:ext cx="292058" cy="517360"/>
            </a:xfrm>
            <a:prstGeom prst="rect">
              <a:avLst/>
            </a:prstGeom>
          </p:spPr>
        </p:pic>
      </p:grpSp>
      <p:sp>
        <p:nvSpPr>
          <p:cNvPr id="89" name="Oval 5"/>
          <p:cNvSpPr>
            <a:spLocks noChangeArrowheads="1"/>
          </p:cNvSpPr>
          <p:nvPr/>
        </p:nvSpPr>
        <p:spPr bwMode="auto">
          <a:xfrm>
            <a:off x="5922170" y="2024609"/>
            <a:ext cx="2358628" cy="2358627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6173981" y="2283640"/>
            <a:ext cx="1873493" cy="1874424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l="-1000" t="-12000" r="-92000" b="-25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grpSp>
        <p:nvGrpSpPr>
          <p:cNvPr id="13" name="Grup 12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253531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81" grpId="0"/>
      <p:bldP spid="2085" grpId="0" animBg="1"/>
      <p:bldP spid="2086" grpId="0" animBg="1"/>
      <p:bldP spid="85" grpId="0"/>
      <p:bldP spid="89" grpId="0" animBg="1"/>
      <p:bldP spid="9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6" name="Grup 2095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209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09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sp>
        <p:nvSpPr>
          <p:cNvPr id="2103" name="Metin kutusu 2102"/>
          <p:cNvSpPr txBox="1"/>
          <p:nvPr/>
        </p:nvSpPr>
        <p:spPr>
          <a:xfrm>
            <a:off x="1520535" y="1283494"/>
            <a:ext cx="6102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>
                <a:solidFill>
                  <a:srgbClr val="E61F4F"/>
                </a:solidFill>
              </a:rPr>
              <a:t>Teknolojik Bağımlılıklar</a:t>
            </a:r>
          </a:p>
        </p:txBody>
      </p:sp>
      <p:sp>
        <p:nvSpPr>
          <p:cNvPr id="75" name="Line 64"/>
          <p:cNvSpPr>
            <a:spLocks noChangeShapeType="1"/>
          </p:cNvSpPr>
          <p:nvPr/>
        </p:nvSpPr>
        <p:spPr bwMode="auto">
          <a:xfrm>
            <a:off x="485424" y="2057860"/>
            <a:ext cx="8173152" cy="0"/>
          </a:xfrm>
          <a:prstGeom prst="line">
            <a:avLst/>
          </a:prstGeom>
          <a:noFill/>
          <a:ln w="14288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5493" y="2481677"/>
            <a:ext cx="6033015" cy="1350000"/>
          </a:xfrm>
          <a:prstGeom prst="rect">
            <a:avLst/>
          </a:prstGeom>
        </p:spPr>
      </p:pic>
      <p:sp>
        <p:nvSpPr>
          <p:cNvPr id="2092" name="Freeform 5"/>
          <p:cNvSpPr>
            <a:spLocks/>
          </p:cNvSpPr>
          <p:nvPr/>
        </p:nvSpPr>
        <p:spPr bwMode="auto">
          <a:xfrm>
            <a:off x="441722" y="3105151"/>
            <a:ext cx="8262938" cy="97631"/>
          </a:xfrm>
          <a:custGeom>
            <a:avLst/>
            <a:gdLst>
              <a:gd name="T0" fmla="*/ 2919 w 2935"/>
              <a:gd name="T1" fmla="*/ 32 h 32"/>
              <a:gd name="T2" fmla="*/ 16 w 2935"/>
              <a:gd name="T3" fmla="*/ 32 h 32"/>
              <a:gd name="T4" fmla="*/ 0 w 2935"/>
              <a:gd name="T5" fmla="*/ 16 h 32"/>
              <a:gd name="T6" fmla="*/ 16 w 2935"/>
              <a:gd name="T7" fmla="*/ 0 h 32"/>
              <a:gd name="T8" fmla="*/ 2919 w 2935"/>
              <a:gd name="T9" fmla="*/ 0 h 32"/>
              <a:gd name="T10" fmla="*/ 2935 w 2935"/>
              <a:gd name="T11" fmla="*/ 16 h 32"/>
              <a:gd name="T12" fmla="*/ 2919 w 2935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5" h="32">
                <a:moveTo>
                  <a:pt x="2919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919" y="0"/>
                  <a:pt x="2919" y="0"/>
                  <a:pt x="2919" y="0"/>
                </a:cubicBezTo>
                <a:cubicBezTo>
                  <a:pt x="2927" y="0"/>
                  <a:pt x="2935" y="7"/>
                  <a:pt x="2935" y="16"/>
                </a:cubicBezTo>
                <a:cubicBezTo>
                  <a:pt x="2935" y="25"/>
                  <a:pt x="2927" y="32"/>
                  <a:pt x="2919" y="32"/>
                </a:cubicBez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pic>
        <p:nvPicPr>
          <p:cNvPr id="2093" name="Resim 209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6708" y="2549177"/>
            <a:ext cx="1215000" cy="1215000"/>
          </a:xfrm>
          <a:prstGeom prst="rect">
            <a:avLst/>
          </a:prstGeom>
        </p:spPr>
      </p:pic>
      <p:pic>
        <p:nvPicPr>
          <p:cNvPr id="2097" name="Resim 209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78976" y="2552417"/>
            <a:ext cx="1221676" cy="1215000"/>
          </a:xfrm>
          <a:prstGeom prst="rect">
            <a:avLst/>
          </a:prstGeom>
        </p:spPr>
      </p:pic>
      <p:pic>
        <p:nvPicPr>
          <p:cNvPr id="2102" name="Resim 210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7919" y="2555105"/>
            <a:ext cx="1221676" cy="1215000"/>
          </a:xfrm>
          <a:prstGeom prst="rect">
            <a:avLst/>
          </a:prstGeom>
        </p:spPr>
      </p:pic>
      <p:pic>
        <p:nvPicPr>
          <p:cNvPr id="2104" name="Resim 210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4081" y="2555105"/>
            <a:ext cx="1221676" cy="1215000"/>
          </a:xfrm>
          <a:prstGeom prst="rect">
            <a:avLst/>
          </a:prstGeom>
        </p:spPr>
      </p:pic>
      <p:sp>
        <p:nvSpPr>
          <p:cNvPr id="97" name="Metin kutusu 96"/>
          <p:cNvSpPr txBox="1"/>
          <p:nvPr/>
        </p:nvSpPr>
        <p:spPr>
          <a:xfrm>
            <a:off x="1554375" y="3916693"/>
            <a:ext cx="13596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>
                <a:solidFill>
                  <a:srgbClr val="E61F4F"/>
                </a:solidFill>
              </a:rPr>
              <a:t>İNTERNET VE</a:t>
            </a:r>
          </a:p>
          <a:p>
            <a:pPr algn="ctr"/>
            <a:r>
              <a:rPr lang="tr-TR" sz="1050" b="1" dirty="0">
                <a:solidFill>
                  <a:srgbClr val="E61F4F"/>
                </a:solidFill>
              </a:rPr>
              <a:t>SOSYAL MEDYA</a:t>
            </a:r>
          </a:p>
        </p:txBody>
      </p:sp>
      <p:sp>
        <p:nvSpPr>
          <p:cNvPr id="98" name="Metin kutusu 97"/>
          <p:cNvSpPr txBox="1"/>
          <p:nvPr/>
        </p:nvSpPr>
        <p:spPr>
          <a:xfrm>
            <a:off x="3274289" y="3916166"/>
            <a:ext cx="10310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>
                <a:solidFill>
                  <a:srgbClr val="231F20"/>
                </a:solidFill>
              </a:rPr>
              <a:t>TELEFON</a:t>
            </a:r>
          </a:p>
          <a:p>
            <a:pPr algn="ctr"/>
            <a:r>
              <a:rPr lang="tr-TR" sz="1050" b="1" dirty="0">
                <a:solidFill>
                  <a:srgbClr val="231F20"/>
                </a:solidFill>
              </a:rPr>
              <a:t>VE TABLET</a:t>
            </a:r>
          </a:p>
        </p:txBody>
      </p:sp>
      <p:sp>
        <p:nvSpPr>
          <p:cNvPr id="99" name="Metin kutusu 98"/>
          <p:cNvSpPr txBox="1"/>
          <p:nvPr/>
        </p:nvSpPr>
        <p:spPr>
          <a:xfrm>
            <a:off x="4797939" y="3916379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>
                <a:solidFill>
                  <a:srgbClr val="FAB529"/>
                </a:solidFill>
              </a:rPr>
              <a:t>OYUN</a:t>
            </a:r>
          </a:p>
          <a:p>
            <a:pPr algn="ctr"/>
            <a:r>
              <a:rPr lang="tr-TR" sz="1050" b="1" dirty="0">
                <a:solidFill>
                  <a:srgbClr val="FAB529"/>
                </a:solidFill>
              </a:rPr>
              <a:t>KONSOLLARI</a:t>
            </a:r>
          </a:p>
        </p:txBody>
      </p:sp>
      <p:sp>
        <p:nvSpPr>
          <p:cNvPr id="100" name="Metin kutusu 99"/>
          <p:cNvSpPr txBox="1"/>
          <p:nvPr/>
        </p:nvSpPr>
        <p:spPr>
          <a:xfrm>
            <a:off x="6245342" y="3915852"/>
            <a:ext cx="14029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>
                <a:solidFill>
                  <a:srgbClr val="11A74F"/>
                </a:solidFill>
              </a:rPr>
              <a:t>BİLGİSAYAR</a:t>
            </a:r>
          </a:p>
          <a:p>
            <a:pPr algn="ctr"/>
            <a:r>
              <a:rPr lang="tr-TR" sz="1050" b="1" dirty="0">
                <a:solidFill>
                  <a:srgbClr val="11A74F"/>
                </a:solidFill>
              </a:rPr>
              <a:t>VE TELEVİZYON</a:t>
            </a:r>
          </a:p>
        </p:txBody>
      </p:sp>
    </p:spTree>
    <p:extLst>
      <p:ext uri="{BB962C8B-B14F-4D97-AF65-F5344CB8AC3E}">
        <p14:creationId xmlns:p14="http://schemas.microsoft.com/office/powerpoint/2010/main" xmlns="" val="406832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75" grpId="0" animBg="1"/>
      <p:bldP spid="2092" grpId="0" animBg="1"/>
      <p:bldP spid="97" grpId="0"/>
      <p:bldP spid="98" grpId="0"/>
      <p:bldP spid="99" grpId="0"/>
      <p:bldP spid="10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6" name="Grup 2095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209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09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sp>
        <p:nvSpPr>
          <p:cNvPr id="2103" name="Metin kutusu 2102"/>
          <p:cNvSpPr txBox="1"/>
          <p:nvPr/>
        </p:nvSpPr>
        <p:spPr>
          <a:xfrm>
            <a:off x="489348" y="1283494"/>
            <a:ext cx="5254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FAB529"/>
                </a:solidFill>
              </a:rPr>
              <a:t>Sosyal Medya</a:t>
            </a:r>
          </a:p>
          <a:p>
            <a:r>
              <a:rPr lang="tr-TR" sz="3600" b="1" dirty="0">
                <a:solidFill>
                  <a:srgbClr val="FAB529"/>
                </a:solidFill>
              </a:rPr>
              <a:t>Bağımlılık Yapar mı?</a:t>
            </a:r>
          </a:p>
        </p:txBody>
      </p:sp>
      <p:sp>
        <p:nvSpPr>
          <p:cNvPr id="79" name="Oval 5"/>
          <p:cNvSpPr>
            <a:spLocks noChangeArrowheads="1"/>
          </p:cNvSpPr>
          <p:nvPr/>
        </p:nvSpPr>
        <p:spPr bwMode="auto">
          <a:xfrm>
            <a:off x="6452415" y="1417059"/>
            <a:ext cx="2358628" cy="2358627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2111" name="Metin kutusu 2110"/>
          <p:cNvSpPr txBox="1"/>
          <p:nvPr/>
        </p:nvSpPr>
        <p:spPr>
          <a:xfrm>
            <a:off x="795802" y="2586776"/>
            <a:ext cx="6601487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Gerçek hayatınızın önüne geçiyorsa,</a:t>
            </a:r>
          </a:p>
          <a:p>
            <a:r>
              <a:rPr lang="tr-T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Canınız sıkılınca aklınıza gelen ilk seçenekse,</a:t>
            </a:r>
          </a:p>
          <a:p>
            <a:r>
              <a:rPr lang="tr-T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Sürekli bir şeyler paylaşma ihtiyacı duyuyorsanız,</a:t>
            </a:r>
          </a:p>
          <a:p>
            <a:r>
              <a:rPr lang="tr-T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Aşırı zaman alıyor, ulaşılamadığında huzursuzluk oluşturuyorsa,</a:t>
            </a:r>
          </a:p>
          <a:p>
            <a:r>
              <a:rPr lang="tr-T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Günlük hayatınızın ve sorumluluklarınızın aksamasına sebep oluyorsa,</a:t>
            </a:r>
          </a:p>
          <a:p>
            <a:r>
              <a:rPr lang="tr-T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Gerçek arkadaşlıkların yerini sanal arkadaşlıklar ve takipçiler alıyorsa,</a:t>
            </a:r>
          </a:p>
          <a:p>
            <a:r>
              <a:rPr lang="tr-TR" sz="1500" dirty="0">
                <a:solidFill>
                  <a:srgbClr val="E61F4F"/>
                </a:solidFill>
              </a:rPr>
              <a:t>... sosyal medya bağımlısı olabilirsiniz.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20329" y="2686050"/>
            <a:ext cx="134540" cy="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grpSp>
        <p:nvGrpSpPr>
          <p:cNvPr id="2099" name="Grup 2098"/>
          <p:cNvGrpSpPr/>
          <p:nvPr/>
        </p:nvGrpSpPr>
        <p:grpSpPr>
          <a:xfrm>
            <a:off x="625079" y="2669381"/>
            <a:ext cx="133350" cy="1268066"/>
            <a:chOff x="833438" y="2416175"/>
            <a:chExt cx="177800" cy="1690754"/>
          </a:xfrm>
        </p:grpSpPr>
        <p:sp>
          <p:nvSpPr>
            <p:cNvPr id="2085" name="Oval 5"/>
            <p:cNvSpPr>
              <a:spLocks noChangeArrowheads="1"/>
            </p:cNvSpPr>
            <p:nvPr/>
          </p:nvSpPr>
          <p:spPr bwMode="auto">
            <a:xfrm>
              <a:off x="833438" y="2416175"/>
              <a:ext cx="177800" cy="171450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086" name="Oval 6"/>
            <p:cNvSpPr>
              <a:spLocks noChangeArrowheads="1"/>
            </p:cNvSpPr>
            <p:nvPr/>
          </p:nvSpPr>
          <p:spPr bwMode="auto">
            <a:xfrm>
              <a:off x="833438" y="2725138"/>
              <a:ext cx="177800" cy="173038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088" name="Oval 7"/>
            <p:cNvSpPr>
              <a:spLocks noChangeArrowheads="1"/>
            </p:cNvSpPr>
            <p:nvPr/>
          </p:nvSpPr>
          <p:spPr bwMode="auto">
            <a:xfrm>
              <a:off x="833438" y="3027648"/>
              <a:ext cx="177800" cy="171450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091" name="Oval 8"/>
            <p:cNvSpPr>
              <a:spLocks noChangeArrowheads="1"/>
            </p:cNvSpPr>
            <p:nvPr/>
          </p:nvSpPr>
          <p:spPr bwMode="auto">
            <a:xfrm>
              <a:off x="833438" y="3330260"/>
              <a:ext cx="177800" cy="171450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092" name="Oval 9"/>
            <p:cNvSpPr>
              <a:spLocks noChangeArrowheads="1"/>
            </p:cNvSpPr>
            <p:nvPr/>
          </p:nvSpPr>
          <p:spPr bwMode="auto">
            <a:xfrm>
              <a:off x="833438" y="3626417"/>
              <a:ext cx="177800" cy="171450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093" name="Oval 10"/>
            <p:cNvSpPr>
              <a:spLocks noChangeArrowheads="1"/>
            </p:cNvSpPr>
            <p:nvPr/>
          </p:nvSpPr>
          <p:spPr bwMode="auto">
            <a:xfrm>
              <a:off x="833438" y="3935479"/>
              <a:ext cx="177800" cy="171450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sp>
        <p:nvSpPr>
          <p:cNvPr id="92" name="Oval 6"/>
          <p:cNvSpPr>
            <a:spLocks noChangeArrowheads="1"/>
          </p:cNvSpPr>
          <p:nvPr/>
        </p:nvSpPr>
        <p:spPr bwMode="auto">
          <a:xfrm>
            <a:off x="6704226" y="1676090"/>
            <a:ext cx="1873493" cy="1874424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l="-28000" t="-7000" r="-69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xmlns="" val="421110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79" grpId="0" animBg="1"/>
      <p:bldP spid="2111" grpId="0" build="p"/>
      <p:bldP spid="9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6" name="Grup 2095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209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09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sp>
        <p:nvSpPr>
          <p:cNvPr id="2103" name="Metin kutusu 2102"/>
          <p:cNvSpPr txBox="1"/>
          <p:nvPr/>
        </p:nvSpPr>
        <p:spPr>
          <a:xfrm>
            <a:off x="489347" y="1283494"/>
            <a:ext cx="4812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FAB529"/>
                </a:solidFill>
              </a:rPr>
              <a:t>Oyunlar Bağımlılık</a:t>
            </a:r>
          </a:p>
          <a:p>
            <a:r>
              <a:rPr lang="tr-TR" sz="3600" b="1" dirty="0">
                <a:solidFill>
                  <a:srgbClr val="FAB529"/>
                </a:solidFill>
              </a:rPr>
              <a:t>Yapar mı?</a:t>
            </a:r>
          </a:p>
        </p:txBody>
      </p:sp>
      <p:sp>
        <p:nvSpPr>
          <p:cNvPr id="79" name="Oval 5"/>
          <p:cNvSpPr>
            <a:spLocks noChangeArrowheads="1"/>
          </p:cNvSpPr>
          <p:nvPr/>
        </p:nvSpPr>
        <p:spPr bwMode="auto">
          <a:xfrm>
            <a:off x="6452415" y="1417059"/>
            <a:ext cx="2358628" cy="2358627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0" name="Oval 6"/>
          <p:cNvSpPr>
            <a:spLocks noChangeArrowheads="1"/>
          </p:cNvSpPr>
          <p:nvPr/>
        </p:nvSpPr>
        <p:spPr bwMode="auto">
          <a:xfrm>
            <a:off x="6704226" y="1676090"/>
            <a:ext cx="1873493" cy="1874424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l="-34000" t="-7000" r="-37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2111" name="Metin kutusu 2110"/>
          <p:cNvSpPr txBox="1"/>
          <p:nvPr/>
        </p:nvSpPr>
        <p:spPr>
          <a:xfrm>
            <a:off x="489348" y="2586776"/>
            <a:ext cx="681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Giderek oyun başında daha fazla zaman geçiriyorsanız,</a:t>
            </a:r>
          </a:p>
          <a:p>
            <a:r>
              <a:rPr lang="tr-T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Oyun başında geçirilen süreyle ilgili tartışmalar yaşıyorsanız,</a:t>
            </a:r>
          </a:p>
          <a:p>
            <a:r>
              <a:rPr lang="tr-T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Aile ya da arkadaşlarla birlikte vakit geçirmek yerine oyun</a:t>
            </a:r>
          </a:p>
          <a:p>
            <a:r>
              <a:rPr lang="tr-T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oynamayı tercih ediyorsanız,</a:t>
            </a:r>
          </a:p>
          <a:p>
            <a:r>
              <a:rPr lang="tr-T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Oyunlarda alınan başarı ve ilerlemeleri gerçek hayattaki başarılardan</a:t>
            </a:r>
          </a:p>
          <a:p>
            <a:r>
              <a:rPr lang="tr-T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 çok önemsemeye başlıyorsanız, </a:t>
            </a:r>
          </a:p>
          <a:p>
            <a:r>
              <a:rPr lang="tr-T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Fazla oyun oynamak yüzünden notlarınız düşüyorsa, devamsızlık sorunları</a:t>
            </a:r>
          </a:p>
          <a:p>
            <a:r>
              <a:rPr lang="tr-T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yaşıyor ve uykusuz kalıyorsanız, </a:t>
            </a:r>
            <a:r>
              <a:rPr lang="tr-TR" sz="1500" dirty="0">
                <a:solidFill>
                  <a:srgbClr val="E61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oyun bağımlısı olabilirsiniz!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20329" y="2686050"/>
            <a:ext cx="134540" cy="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grpSp>
        <p:nvGrpSpPr>
          <p:cNvPr id="2099" name="Grup 2098"/>
          <p:cNvGrpSpPr/>
          <p:nvPr/>
        </p:nvGrpSpPr>
        <p:grpSpPr>
          <a:xfrm>
            <a:off x="277208" y="2702719"/>
            <a:ext cx="133350" cy="1505506"/>
            <a:chOff x="833438" y="2416175"/>
            <a:chExt cx="177800" cy="2007341"/>
          </a:xfrm>
        </p:grpSpPr>
        <p:sp>
          <p:nvSpPr>
            <p:cNvPr id="2085" name="Oval 5"/>
            <p:cNvSpPr>
              <a:spLocks noChangeArrowheads="1"/>
            </p:cNvSpPr>
            <p:nvPr/>
          </p:nvSpPr>
          <p:spPr bwMode="auto">
            <a:xfrm>
              <a:off x="833438" y="2416175"/>
              <a:ext cx="177800" cy="171450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086" name="Oval 6"/>
            <p:cNvSpPr>
              <a:spLocks noChangeArrowheads="1"/>
            </p:cNvSpPr>
            <p:nvPr/>
          </p:nvSpPr>
          <p:spPr bwMode="auto">
            <a:xfrm>
              <a:off x="833438" y="2725138"/>
              <a:ext cx="177800" cy="173038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088" name="Oval 7"/>
            <p:cNvSpPr>
              <a:spLocks noChangeArrowheads="1"/>
            </p:cNvSpPr>
            <p:nvPr/>
          </p:nvSpPr>
          <p:spPr bwMode="auto">
            <a:xfrm>
              <a:off x="833438" y="3027648"/>
              <a:ext cx="177800" cy="171450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091" name="Oval 8"/>
            <p:cNvSpPr>
              <a:spLocks noChangeArrowheads="1"/>
            </p:cNvSpPr>
            <p:nvPr/>
          </p:nvSpPr>
          <p:spPr bwMode="auto">
            <a:xfrm>
              <a:off x="833438" y="3628647"/>
              <a:ext cx="177800" cy="171450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092" name="Oval 9"/>
            <p:cNvSpPr>
              <a:spLocks noChangeArrowheads="1"/>
            </p:cNvSpPr>
            <p:nvPr/>
          </p:nvSpPr>
          <p:spPr bwMode="auto">
            <a:xfrm>
              <a:off x="833438" y="4252066"/>
              <a:ext cx="177800" cy="171450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26571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79" grpId="0" animBg="1"/>
      <p:bldP spid="80" grpId="0" animBg="1"/>
      <p:bldP spid="211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" name="Grup 2087"/>
          <p:cNvGrpSpPr/>
          <p:nvPr/>
        </p:nvGrpSpPr>
        <p:grpSpPr>
          <a:xfrm>
            <a:off x="7816987" y="1497741"/>
            <a:ext cx="1331776" cy="3472092"/>
            <a:chOff x="10190163" y="568325"/>
            <a:chExt cx="2008187" cy="523557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1045825" y="1470025"/>
              <a:ext cx="1152525" cy="2714625"/>
            </a:xfrm>
            <a:custGeom>
              <a:avLst/>
              <a:gdLst>
                <a:gd name="T0" fmla="*/ 0 w 375"/>
                <a:gd name="T1" fmla="*/ 352 h 885"/>
                <a:gd name="T2" fmla="*/ 94 w 375"/>
                <a:gd name="T3" fmla="*/ 590 h 885"/>
                <a:gd name="T4" fmla="*/ 199 w 375"/>
                <a:gd name="T5" fmla="*/ 775 h 885"/>
                <a:gd name="T6" fmla="*/ 200 w 375"/>
                <a:gd name="T7" fmla="*/ 777 h 885"/>
                <a:gd name="T8" fmla="*/ 220 w 375"/>
                <a:gd name="T9" fmla="*/ 859 h 885"/>
                <a:gd name="T10" fmla="*/ 252 w 375"/>
                <a:gd name="T11" fmla="*/ 885 h 885"/>
                <a:gd name="T12" fmla="*/ 252 w 375"/>
                <a:gd name="T13" fmla="*/ 885 h 885"/>
                <a:gd name="T14" fmla="*/ 374 w 375"/>
                <a:gd name="T15" fmla="*/ 885 h 885"/>
                <a:gd name="T16" fmla="*/ 375 w 375"/>
                <a:gd name="T17" fmla="*/ 885 h 885"/>
                <a:gd name="T18" fmla="*/ 375 w 375"/>
                <a:gd name="T19" fmla="*/ 820 h 885"/>
                <a:gd name="T20" fmla="*/ 374 w 375"/>
                <a:gd name="T21" fmla="*/ 820 h 885"/>
                <a:gd name="T22" fmla="*/ 278 w 375"/>
                <a:gd name="T23" fmla="*/ 821 h 885"/>
                <a:gd name="T24" fmla="*/ 260 w 375"/>
                <a:gd name="T25" fmla="*/ 756 h 885"/>
                <a:gd name="T26" fmla="*/ 260 w 375"/>
                <a:gd name="T27" fmla="*/ 753 h 885"/>
                <a:gd name="T28" fmla="*/ 146 w 375"/>
                <a:gd name="T29" fmla="*/ 553 h 885"/>
                <a:gd name="T30" fmla="*/ 64 w 375"/>
                <a:gd name="T31" fmla="*/ 352 h 885"/>
                <a:gd name="T32" fmla="*/ 375 w 375"/>
                <a:gd name="T33" fmla="*/ 64 h 885"/>
                <a:gd name="T34" fmla="*/ 375 w 375"/>
                <a:gd name="T35" fmla="*/ 0 h 885"/>
                <a:gd name="T36" fmla="*/ 374 w 375"/>
                <a:gd name="T37" fmla="*/ 0 h 885"/>
                <a:gd name="T38" fmla="*/ 0 w 375"/>
                <a:gd name="T39" fmla="*/ 352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5" h="885">
                  <a:moveTo>
                    <a:pt x="0" y="352"/>
                  </a:moveTo>
                  <a:cubicBezTo>
                    <a:pt x="0" y="461"/>
                    <a:pt x="45" y="524"/>
                    <a:pt x="94" y="590"/>
                  </a:cubicBezTo>
                  <a:cubicBezTo>
                    <a:pt x="129" y="639"/>
                    <a:pt x="168" y="694"/>
                    <a:pt x="199" y="775"/>
                  </a:cubicBezTo>
                  <a:cubicBezTo>
                    <a:pt x="200" y="777"/>
                    <a:pt x="200" y="777"/>
                    <a:pt x="200" y="777"/>
                  </a:cubicBezTo>
                  <a:cubicBezTo>
                    <a:pt x="202" y="785"/>
                    <a:pt x="216" y="837"/>
                    <a:pt x="220" y="859"/>
                  </a:cubicBezTo>
                  <a:cubicBezTo>
                    <a:pt x="223" y="874"/>
                    <a:pt x="237" y="885"/>
                    <a:pt x="252" y="885"/>
                  </a:cubicBezTo>
                  <a:cubicBezTo>
                    <a:pt x="252" y="885"/>
                    <a:pt x="252" y="885"/>
                    <a:pt x="252" y="885"/>
                  </a:cubicBezTo>
                  <a:cubicBezTo>
                    <a:pt x="374" y="885"/>
                    <a:pt x="374" y="885"/>
                    <a:pt x="374" y="885"/>
                  </a:cubicBezTo>
                  <a:cubicBezTo>
                    <a:pt x="375" y="885"/>
                    <a:pt x="375" y="885"/>
                    <a:pt x="375" y="885"/>
                  </a:cubicBezTo>
                  <a:cubicBezTo>
                    <a:pt x="375" y="820"/>
                    <a:pt x="375" y="820"/>
                    <a:pt x="375" y="820"/>
                  </a:cubicBezTo>
                  <a:cubicBezTo>
                    <a:pt x="374" y="820"/>
                    <a:pt x="374" y="820"/>
                    <a:pt x="374" y="820"/>
                  </a:cubicBezTo>
                  <a:cubicBezTo>
                    <a:pt x="278" y="821"/>
                    <a:pt x="278" y="821"/>
                    <a:pt x="278" y="821"/>
                  </a:cubicBezTo>
                  <a:cubicBezTo>
                    <a:pt x="271" y="795"/>
                    <a:pt x="263" y="765"/>
                    <a:pt x="260" y="756"/>
                  </a:cubicBezTo>
                  <a:cubicBezTo>
                    <a:pt x="260" y="756"/>
                    <a:pt x="260" y="754"/>
                    <a:pt x="260" y="753"/>
                  </a:cubicBezTo>
                  <a:cubicBezTo>
                    <a:pt x="225" y="663"/>
                    <a:pt x="183" y="604"/>
                    <a:pt x="146" y="553"/>
                  </a:cubicBezTo>
                  <a:cubicBezTo>
                    <a:pt x="100" y="490"/>
                    <a:pt x="64" y="440"/>
                    <a:pt x="64" y="352"/>
                  </a:cubicBezTo>
                  <a:cubicBezTo>
                    <a:pt x="64" y="188"/>
                    <a:pt x="198" y="64"/>
                    <a:pt x="375" y="64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75" y="0"/>
                    <a:pt x="374" y="0"/>
                  </a:cubicBezTo>
                  <a:cubicBezTo>
                    <a:pt x="161" y="0"/>
                    <a:pt x="0" y="151"/>
                    <a:pt x="0" y="3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85" name="Freeform 6"/>
            <p:cNvSpPr>
              <a:spLocks/>
            </p:cNvSpPr>
            <p:nvPr/>
          </p:nvSpPr>
          <p:spPr bwMode="auto">
            <a:xfrm>
              <a:off x="10190163" y="568325"/>
              <a:ext cx="2008187" cy="5235575"/>
            </a:xfrm>
            <a:custGeom>
              <a:avLst/>
              <a:gdLst>
                <a:gd name="T0" fmla="*/ 653 w 653"/>
                <a:gd name="T1" fmla="*/ 1636 h 1707"/>
                <a:gd name="T2" fmla="*/ 653 w 653"/>
                <a:gd name="T3" fmla="*/ 1636 h 1707"/>
                <a:gd name="T4" fmla="*/ 608 w 653"/>
                <a:gd name="T5" fmla="*/ 1607 h 1707"/>
                <a:gd name="T6" fmla="*/ 255 w 653"/>
                <a:gd name="T7" fmla="*/ 1351 h 1707"/>
                <a:gd name="T8" fmla="*/ 65 w 653"/>
                <a:gd name="T9" fmla="*/ 1022 h 1707"/>
                <a:gd name="T10" fmla="*/ 65 w 653"/>
                <a:gd name="T11" fmla="*/ 287 h 1707"/>
                <a:gd name="T12" fmla="*/ 653 w 653"/>
                <a:gd name="T13" fmla="*/ 67 h 1707"/>
                <a:gd name="T14" fmla="*/ 653 w 653"/>
                <a:gd name="T15" fmla="*/ 67 h 1707"/>
                <a:gd name="T16" fmla="*/ 653 w 653"/>
                <a:gd name="T17" fmla="*/ 0 h 1707"/>
                <a:gd name="T18" fmla="*/ 641 w 653"/>
                <a:gd name="T19" fmla="*/ 2 h 1707"/>
                <a:gd name="T20" fmla="*/ 21 w 653"/>
                <a:gd name="T21" fmla="*/ 235 h 1707"/>
                <a:gd name="T22" fmla="*/ 0 w 653"/>
                <a:gd name="T23" fmla="*/ 265 h 1707"/>
                <a:gd name="T24" fmla="*/ 0 w 653"/>
                <a:gd name="T25" fmla="*/ 1022 h 1707"/>
                <a:gd name="T26" fmla="*/ 212 w 653"/>
                <a:gd name="T27" fmla="*/ 1399 h 1707"/>
                <a:gd name="T28" fmla="*/ 573 w 653"/>
                <a:gd name="T29" fmla="*/ 1660 h 1707"/>
                <a:gd name="T30" fmla="*/ 635 w 653"/>
                <a:gd name="T31" fmla="*/ 1701 h 1707"/>
                <a:gd name="T32" fmla="*/ 653 w 653"/>
                <a:gd name="T33" fmla="*/ 1707 h 1707"/>
                <a:gd name="T34" fmla="*/ 653 w 653"/>
                <a:gd name="T35" fmla="*/ 1707 h 1707"/>
                <a:gd name="T36" fmla="*/ 653 w 653"/>
                <a:gd name="T37" fmla="*/ 1636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3" h="1707">
                  <a:moveTo>
                    <a:pt x="653" y="1636"/>
                  </a:moveTo>
                  <a:cubicBezTo>
                    <a:pt x="653" y="1636"/>
                    <a:pt x="653" y="1636"/>
                    <a:pt x="653" y="1636"/>
                  </a:cubicBezTo>
                  <a:cubicBezTo>
                    <a:pt x="638" y="1626"/>
                    <a:pt x="623" y="1616"/>
                    <a:pt x="608" y="1607"/>
                  </a:cubicBezTo>
                  <a:cubicBezTo>
                    <a:pt x="483" y="1524"/>
                    <a:pt x="353" y="1439"/>
                    <a:pt x="255" y="1351"/>
                  </a:cubicBezTo>
                  <a:cubicBezTo>
                    <a:pt x="125" y="1235"/>
                    <a:pt x="65" y="1130"/>
                    <a:pt x="65" y="1022"/>
                  </a:cubicBezTo>
                  <a:cubicBezTo>
                    <a:pt x="65" y="287"/>
                    <a:pt x="65" y="287"/>
                    <a:pt x="65" y="287"/>
                  </a:cubicBezTo>
                  <a:cubicBezTo>
                    <a:pt x="653" y="67"/>
                    <a:pt x="653" y="67"/>
                    <a:pt x="653" y="67"/>
                  </a:cubicBezTo>
                  <a:cubicBezTo>
                    <a:pt x="653" y="67"/>
                    <a:pt x="653" y="67"/>
                    <a:pt x="653" y="67"/>
                  </a:cubicBezTo>
                  <a:cubicBezTo>
                    <a:pt x="653" y="0"/>
                    <a:pt x="653" y="0"/>
                    <a:pt x="653" y="0"/>
                  </a:cubicBezTo>
                  <a:cubicBezTo>
                    <a:pt x="649" y="0"/>
                    <a:pt x="645" y="1"/>
                    <a:pt x="641" y="2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9" y="240"/>
                    <a:pt x="0" y="252"/>
                    <a:pt x="0" y="265"/>
                  </a:cubicBezTo>
                  <a:cubicBezTo>
                    <a:pt x="0" y="1022"/>
                    <a:pt x="0" y="1022"/>
                    <a:pt x="0" y="1022"/>
                  </a:cubicBezTo>
                  <a:cubicBezTo>
                    <a:pt x="0" y="1150"/>
                    <a:pt x="68" y="1269"/>
                    <a:pt x="212" y="1399"/>
                  </a:cubicBezTo>
                  <a:cubicBezTo>
                    <a:pt x="314" y="1490"/>
                    <a:pt x="446" y="1577"/>
                    <a:pt x="573" y="1660"/>
                  </a:cubicBezTo>
                  <a:cubicBezTo>
                    <a:pt x="593" y="1674"/>
                    <a:pt x="614" y="1688"/>
                    <a:pt x="635" y="1701"/>
                  </a:cubicBezTo>
                  <a:cubicBezTo>
                    <a:pt x="640" y="1705"/>
                    <a:pt x="646" y="1707"/>
                    <a:pt x="653" y="1707"/>
                  </a:cubicBezTo>
                  <a:cubicBezTo>
                    <a:pt x="653" y="1707"/>
                    <a:pt x="653" y="1707"/>
                    <a:pt x="653" y="1707"/>
                  </a:cubicBezTo>
                  <a:lnTo>
                    <a:pt x="653" y="1636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86" name="Freeform 7"/>
            <p:cNvSpPr>
              <a:spLocks/>
            </p:cNvSpPr>
            <p:nvPr/>
          </p:nvSpPr>
          <p:spPr bwMode="auto">
            <a:xfrm>
              <a:off x="11830050" y="4244975"/>
              <a:ext cx="368300" cy="371475"/>
            </a:xfrm>
            <a:custGeom>
              <a:avLst/>
              <a:gdLst>
                <a:gd name="T0" fmla="*/ 32 w 120"/>
                <a:gd name="T1" fmla="*/ 121 h 121"/>
                <a:gd name="T2" fmla="*/ 120 w 120"/>
                <a:gd name="T3" fmla="*/ 121 h 121"/>
                <a:gd name="T4" fmla="*/ 120 w 120"/>
                <a:gd name="T5" fmla="*/ 56 h 121"/>
                <a:gd name="T6" fmla="*/ 64 w 120"/>
                <a:gd name="T7" fmla="*/ 56 h 121"/>
                <a:gd name="T8" fmla="*/ 64 w 120"/>
                <a:gd name="T9" fmla="*/ 33 h 121"/>
                <a:gd name="T10" fmla="*/ 32 w 120"/>
                <a:gd name="T11" fmla="*/ 0 h 121"/>
                <a:gd name="T12" fmla="*/ 0 w 120"/>
                <a:gd name="T13" fmla="*/ 33 h 121"/>
                <a:gd name="T14" fmla="*/ 0 w 120"/>
                <a:gd name="T15" fmla="*/ 89 h 121"/>
                <a:gd name="T16" fmla="*/ 32 w 120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32" y="121"/>
                  </a:moveTo>
                  <a:cubicBezTo>
                    <a:pt x="120" y="121"/>
                    <a:pt x="120" y="121"/>
                    <a:pt x="120" y="121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6"/>
                    <a:pt x="14" y="121"/>
                    <a:pt x="32" y="12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096" name="Grup 2095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209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9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2103" name="Metin kutusu 2102"/>
          <p:cNvSpPr txBox="1"/>
          <p:nvPr/>
        </p:nvSpPr>
        <p:spPr>
          <a:xfrm>
            <a:off x="2162541" y="1283494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solidFill>
                  <a:srgbClr val="E61F4F"/>
                </a:solidFill>
              </a:rPr>
              <a:t>Bağımlılıktan Korunmak İçin Öneriler</a:t>
            </a:r>
          </a:p>
        </p:txBody>
      </p:sp>
      <p:sp>
        <p:nvSpPr>
          <p:cNvPr id="75" name="Line 64"/>
          <p:cNvSpPr>
            <a:spLocks noChangeShapeType="1"/>
          </p:cNvSpPr>
          <p:nvPr/>
        </p:nvSpPr>
        <p:spPr bwMode="auto">
          <a:xfrm>
            <a:off x="485424" y="2057860"/>
            <a:ext cx="8173152" cy="0"/>
          </a:xfrm>
          <a:prstGeom prst="line">
            <a:avLst/>
          </a:prstGeom>
          <a:noFill/>
          <a:ln w="14288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98" name="Resim 209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926" y="2238333"/>
            <a:ext cx="261563" cy="329063"/>
          </a:xfrm>
          <a:prstGeom prst="rect">
            <a:avLst/>
          </a:prstGeom>
        </p:spPr>
      </p:pic>
      <p:pic>
        <p:nvPicPr>
          <p:cNvPr id="2099" name="Resim 209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864" y="2692699"/>
            <a:ext cx="379688" cy="320625"/>
          </a:xfrm>
          <a:prstGeom prst="rect">
            <a:avLst/>
          </a:prstGeom>
        </p:spPr>
      </p:pic>
      <p:pic>
        <p:nvPicPr>
          <p:cNvPr id="2100" name="Resim 209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614" y="3134752"/>
            <a:ext cx="312188" cy="329063"/>
          </a:xfrm>
          <a:prstGeom prst="rect">
            <a:avLst/>
          </a:prstGeom>
        </p:spPr>
      </p:pic>
      <p:pic>
        <p:nvPicPr>
          <p:cNvPr id="2101" name="Resim 210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176" y="3588375"/>
            <a:ext cx="329063" cy="329063"/>
          </a:xfrm>
          <a:prstGeom prst="rect">
            <a:avLst/>
          </a:prstGeom>
        </p:spPr>
      </p:pic>
      <p:pic>
        <p:nvPicPr>
          <p:cNvPr id="2105" name="Resim 210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301" y="4034437"/>
            <a:ext cx="362813" cy="320625"/>
          </a:xfrm>
          <a:prstGeom prst="rect">
            <a:avLst/>
          </a:prstGeom>
        </p:spPr>
      </p:pic>
      <p:sp>
        <p:nvSpPr>
          <p:cNvPr id="2106" name="Dikdörtgen 2105"/>
          <p:cNvSpPr/>
          <p:nvPr/>
        </p:nvSpPr>
        <p:spPr>
          <a:xfrm>
            <a:off x="898922" y="22645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/>
              <a:t>Yavaş yavaş ama kararlı olarak azaltın</a:t>
            </a:r>
          </a:p>
        </p:txBody>
      </p:sp>
      <p:sp>
        <p:nvSpPr>
          <p:cNvPr id="2110" name="Dikdörtgen 2109"/>
          <p:cNvSpPr/>
          <p:nvPr/>
        </p:nvSpPr>
        <p:spPr>
          <a:xfrm>
            <a:off x="898923" y="2721385"/>
            <a:ext cx="8105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Yerini doldurun, kullanımı azalttığınızda yeni faaliyetlere yönelin (Spor, hobi, vb.)</a:t>
            </a:r>
          </a:p>
        </p:txBody>
      </p:sp>
      <p:sp>
        <p:nvSpPr>
          <p:cNvPr id="2111" name="Dikdörtgen 2110"/>
          <p:cNvSpPr/>
          <p:nvPr/>
        </p:nvSpPr>
        <p:spPr>
          <a:xfrm>
            <a:off x="898923" y="3159789"/>
            <a:ext cx="8105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Düşünün! Sanal ortamdaki başarı ve saygınlık mı daha değerli, gerçek hayattaki mi?</a:t>
            </a:r>
          </a:p>
        </p:txBody>
      </p:sp>
      <p:sp>
        <p:nvSpPr>
          <p:cNvPr id="64" name="Dikdörtgen 63"/>
          <p:cNvSpPr/>
          <p:nvPr/>
        </p:nvSpPr>
        <p:spPr>
          <a:xfrm>
            <a:off x="898923" y="3622789"/>
            <a:ext cx="5901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Zararlarını, sizden aldıklarını düşünün.</a:t>
            </a:r>
          </a:p>
        </p:txBody>
      </p:sp>
      <p:sp>
        <p:nvSpPr>
          <p:cNvPr id="65" name="Dikdörtgen 64"/>
          <p:cNvSpPr/>
          <p:nvPr/>
        </p:nvSpPr>
        <p:spPr>
          <a:xfrm>
            <a:off x="898923" y="4109662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Gerekirse uzman yardımı alın.</a:t>
            </a:r>
          </a:p>
        </p:txBody>
      </p:sp>
    </p:spTree>
    <p:extLst>
      <p:ext uri="{BB962C8B-B14F-4D97-AF65-F5344CB8AC3E}">
        <p14:creationId xmlns:p14="http://schemas.microsoft.com/office/powerpoint/2010/main" xmlns="" val="1966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75" grpId="0" animBg="1"/>
      <p:bldP spid="2106" grpId="0"/>
      <p:bldP spid="2110" grpId="0"/>
      <p:bldP spid="2111" grpId="0"/>
      <p:bldP spid="64" grpId="0"/>
      <p:bldP spid="6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6" name="Grup 2095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209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09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sp>
        <p:nvSpPr>
          <p:cNvPr id="2103" name="Metin kutusu 2102"/>
          <p:cNvSpPr txBox="1"/>
          <p:nvPr/>
        </p:nvSpPr>
        <p:spPr>
          <a:xfrm>
            <a:off x="489348" y="1283494"/>
            <a:ext cx="3207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dirty="0">
                <a:solidFill>
                  <a:srgbClr val="FAB529"/>
                </a:solidFill>
              </a:rPr>
              <a:t>Cep Telefonu</a:t>
            </a:r>
          </a:p>
        </p:txBody>
      </p:sp>
      <p:sp>
        <p:nvSpPr>
          <p:cNvPr id="79" name="Oval 5"/>
          <p:cNvSpPr>
            <a:spLocks noChangeArrowheads="1"/>
          </p:cNvSpPr>
          <p:nvPr/>
        </p:nvSpPr>
        <p:spPr bwMode="auto">
          <a:xfrm>
            <a:off x="6452415" y="1417059"/>
            <a:ext cx="2358628" cy="2358627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80" name="Oval 6"/>
          <p:cNvSpPr>
            <a:spLocks noChangeArrowheads="1"/>
          </p:cNvSpPr>
          <p:nvPr/>
        </p:nvSpPr>
        <p:spPr bwMode="auto">
          <a:xfrm>
            <a:off x="6704226" y="1676090"/>
            <a:ext cx="1873493" cy="1874424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l="-34000" t="-7000" r="-37000" b="-1000"/>
            </a:stretch>
          </a:blipFill>
          <a:ln w="15875" cap="flat">
            <a:solidFill>
              <a:srgbClr val="11A74F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2111" name="Metin kutusu 2110"/>
          <p:cNvSpPr txBox="1"/>
          <p:nvPr/>
        </p:nvSpPr>
        <p:spPr>
          <a:xfrm>
            <a:off x="491003" y="2577617"/>
            <a:ext cx="84344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Cep telefonumu sık sık kontrol ederim.</a:t>
            </a:r>
          </a:p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Cep telefonumu her zaman yanımda taşırım.</a:t>
            </a:r>
          </a:p>
          <a:p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Uyuduğumda cep telefonum ulaşabileceğim yerde durur.</a:t>
            </a:r>
          </a:p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Cep telefonumu kullanmaktan günlük işlerime vakit ayıramıyorum.</a:t>
            </a:r>
          </a:p>
          <a:p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Kendimi kötü hissettiğimde cep telefonumu kullanmak bana iyi gelir.</a:t>
            </a:r>
          </a:p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Cep telefonumu kullanmadığım zamanlarda kendimi kötü hissederim.</a:t>
            </a:r>
          </a:p>
          <a:p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Başkalarıyla sohbette veya yemekte birlikteyken bile cep telefonumu sık sık kullanırım.</a:t>
            </a:r>
            <a:endParaRPr lang="tr-TR" b="1" dirty="0">
              <a:solidFill>
                <a:srgbClr val="E61F4F"/>
              </a:solidFill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20329" y="2686050"/>
            <a:ext cx="134540" cy="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2" name="Dikdörtgen 1"/>
          <p:cNvSpPr/>
          <p:nvPr/>
        </p:nvSpPr>
        <p:spPr>
          <a:xfrm>
            <a:off x="498233" y="1971395"/>
            <a:ext cx="5205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Aşağıdaki cümlelerin en az 5’ine katılıyorsanız cep telefonu bağımlısı olma riski taşıdığınız söylenebilir:</a:t>
            </a:r>
          </a:p>
        </p:txBody>
      </p:sp>
      <p:grpSp>
        <p:nvGrpSpPr>
          <p:cNvPr id="3" name="Grup 2"/>
          <p:cNvGrpSpPr/>
          <p:nvPr/>
        </p:nvGrpSpPr>
        <p:grpSpPr>
          <a:xfrm>
            <a:off x="309798" y="2671665"/>
            <a:ext cx="133514" cy="1508236"/>
            <a:chOff x="833220" y="2416175"/>
            <a:chExt cx="178018" cy="2010981"/>
          </a:xfrm>
        </p:grpSpPr>
        <p:sp>
          <p:nvSpPr>
            <p:cNvPr id="2085" name="Oval 5"/>
            <p:cNvSpPr>
              <a:spLocks noChangeArrowheads="1"/>
            </p:cNvSpPr>
            <p:nvPr/>
          </p:nvSpPr>
          <p:spPr bwMode="auto">
            <a:xfrm>
              <a:off x="833438" y="2416175"/>
              <a:ext cx="177800" cy="171450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086" name="Oval 6"/>
            <p:cNvSpPr>
              <a:spLocks noChangeArrowheads="1"/>
            </p:cNvSpPr>
            <p:nvPr/>
          </p:nvSpPr>
          <p:spPr bwMode="auto">
            <a:xfrm>
              <a:off x="833438" y="2725138"/>
              <a:ext cx="177800" cy="173038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088" name="Oval 7"/>
            <p:cNvSpPr>
              <a:spLocks noChangeArrowheads="1"/>
            </p:cNvSpPr>
            <p:nvPr/>
          </p:nvSpPr>
          <p:spPr bwMode="auto">
            <a:xfrm>
              <a:off x="833438" y="3027648"/>
              <a:ext cx="177800" cy="171450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091" name="Oval 8"/>
            <p:cNvSpPr>
              <a:spLocks noChangeArrowheads="1"/>
            </p:cNvSpPr>
            <p:nvPr/>
          </p:nvSpPr>
          <p:spPr bwMode="auto">
            <a:xfrm>
              <a:off x="833438" y="3330264"/>
              <a:ext cx="177800" cy="171450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2092" name="Oval 9"/>
            <p:cNvSpPr>
              <a:spLocks noChangeArrowheads="1"/>
            </p:cNvSpPr>
            <p:nvPr/>
          </p:nvSpPr>
          <p:spPr bwMode="auto">
            <a:xfrm>
              <a:off x="833438" y="3655303"/>
              <a:ext cx="177800" cy="171450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833438" y="3925697"/>
              <a:ext cx="177800" cy="171450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7" name="Oval 9"/>
            <p:cNvSpPr>
              <a:spLocks noChangeArrowheads="1"/>
            </p:cNvSpPr>
            <p:nvPr/>
          </p:nvSpPr>
          <p:spPr bwMode="auto">
            <a:xfrm>
              <a:off x="833220" y="4255706"/>
              <a:ext cx="177800" cy="171450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76454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79" grpId="0" animBg="1"/>
      <p:bldP spid="80" grpId="0" animBg="1"/>
      <p:bldP spid="2111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7777163" cy="528637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tr-TR" altLang="tr-TR" sz="3600" b="1" dirty="0" smtClean="0">
                <a:solidFill>
                  <a:srgbClr val="FF0000"/>
                </a:solidFill>
              </a:rPr>
              <a:t>Tütün (Sigara)</a:t>
            </a:r>
          </a:p>
        </p:txBody>
      </p:sp>
      <p:sp>
        <p:nvSpPr>
          <p:cNvPr id="7173" name="Metin kutusu 1"/>
          <p:cNvSpPr txBox="1">
            <a:spLocks noChangeArrowheads="1"/>
          </p:cNvSpPr>
          <p:nvPr/>
        </p:nvSpPr>
        <p:spPr bwMode="auto">
          <a:xfrm>
            <a:off x="179512" y="1340768"/>
            <a:ext cx="89644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r-TR" altLang="tr-TR" sz="1600" b="1" dirty="0"/>
              <a:t>Sigara, dünyada en yaygın olarak kullanılan, dev bir </a:t>
            </a:r>
            <a:r>
              <a:rPr lang="tr-TR" altLang="tr-TR" sz="1600" b="1" dirty="0" smtClean="0"/>
              <a:t>endüstrinin desteklediği </a:t>
            </a:r>
            <a:r>
              <a:rPr lang="tr-TR" altLang="tr-TR" sz="1600" b="1" dirty="0"/>
              <a:t>legal bağımlılık </a:t>
            </a:r>
            <a:r>
              <a:rPr lang="tr-TR" altLang="tr-TR" sz="1600" b="1" dirty="0" smtClean="0"/>
              <a:t>maddesidir. 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r-TR" altLang="tr-TR" sz="1600" b="1" dirty="0" smtClean="0"/>
              <a:t>Yılda ortalama 5 milyon insan sigara kullanımı nedeniyle ölmektedir. </a:t>
            </a:r>
            <a:endParaRPr lang="tr-TR" altLang="tr-TR" sz="1600" b="1" dirty="0"/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r-TR" altLang="tr-TR" sz="1600" b="1" dirty="0">
                <a:solidFill>
                  <a:srgbClr val="FF0000"/>
                </a:solidFill>
              </a:rPr>
              <a:t>Aktif olarak kullanmayanları da etkileyen bir madde</a:t>
            </a:r>
            <a:r>
              <a:rPr lang="tr-TR" altLang="tr-TR" sz="1600" b="1" dirty="0" smtClean="0">
                <a:solidFill>
                  <a:srgbClr val="FF0000"/>
                </a:solidFill>
              </a:rPr>
              <a:t>!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r-TR" altLang="tr-TR" sz="1600" b="1" dirty="0" smtClean="0"/>
              <a:t>Uyuşturucu madde kullananların %83’ünün ilk kullandıkları madde sigaradır. 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</a:pPr>
            <a:endParaRPr lang="tr-TR" altLang="tr-TR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6" name="Grup 2095"/>
          <p:cNvGrpSpPr/>
          <p:nvPr/>
        </p:nvGrpSpPr>
        <p:grpSpPr>
          <a:xfrm>
            <a:off x="-4762" y="857250"/>
            <a:ext cx="9151144" cy="254794"/>
            <a:chOff x="-6350" y="0"/>
            <a:chExt cx="12201525" cy="339725"/>
          </a:xfrm>
        </p:grpSpPr>
        <p:sp>
          <p:nvSpPr>
            <p:cNvPr id="209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600"/>
            </a:p>
          </p:txBody>
        </p:sp>
        <p:sp>
          <p:nvSpPr>
            <p:cNvPr id="209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600"/>
            </a:p>
          </p:txBody>
        </p:sp>
      </p:grpSp>
      <p:sp>
        <p:nvSpPr>
          <p:cNvPr id="2103" name="Metin kutusu 2102"/>
          <p:cNvSpPr txBox="1"/>
          <p:nvPr/>
        </p:nvSpPr>
        <p:spPr>
          <a:xfrm>
            <a:off x="1158860" y="1159093"/>
            <a:ext cx="68262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400" b="1" dirty="0">
                <a:solidFill>
                  <a:srgbClr val="E61F4F"/>
                </a:solidFill>
              </a:rPr>
              <a:t>Fazla Cep Telefonu Kullanımı</a:t>
            </a:r>
          </a:p>
          <a:p>
            <a:pPr algn="ctr"/>
            <a:r>
              <a:rPr lang="tr-TR" sz="4400" b="1" dirty="0">
                <a:solidFill>
                  <a:srgbClr val="E61F4F"/>
                </a:solidFill>
              </a:rPr>
              <a:t>ile Baş Etmek İçin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1511155" y="2596548"/>
            <a:ext cx="2922447" cy="668277"/>
            <a:chOff x="1376362" y="2393451"/>
            <a:chExt cx="3896596" cy="891035"/>
          </a:xfrm>
        </p:grpSpPr>
        <p:sp>
          <p:nvSpPr>
            <p:cNvPr id="83" name="Dikdörtgen 82"/>
            <p:cNvSpPr/>
            <p:nvPr/>
          </p:nvSpPr>
          <p:spPr>
            <a:xfrm>
              <a:off x="2096362" y="2504787"/>
              <a:ext cx="3176596" cy="7796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Cep telefonu kullandığınız</a:t>
              </a:r>
            </a:p>
            <a:p>
              <a:r>
                <a:rPr lang="tr-T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zamanları gözlemleyin.</a:t>
              </a: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6362" y="2393451"/>
              <a:ext cx="720000" cy="720000"/>
            </a:xfrm>
            <a:prstGeom prst="rect">
              <a:avLst/>
            </a:prstGeom>
          </p:spPr>
        </p:pic>
      </p:grpSp>
      <p:grpSp>
        <p:nvGrpSpPr>
          <p:cNvPr id="2086" name="Grup 2085"/>
          <p:cNvGrpSpPr/>
          <p:nvPr/>
        </p:nvGrpSpPr>
        <p:grpSpPr>
          <a:xfrm>
            <a:off x="4369968" y="2452863"/>
            <a:ext cx="4307449" cy="917669"/>
            <a:chOff x="5429481" y="2437174"/>
            <a:chExt cx="4437444" cy="1503903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9481" y="2437174"/>
              <a:ext cx="571304" cy="720000"/>
            </a:xfrm>
            <a:prstGeom prst="rect">
              <a:avLst/>
            </a:prstGeom>
          </p:spPr>
        </p:pic>
        <p:sp>
          <p:nvSpPr>
            <p:cNvPr id="90" name="Dikdörtgen 89"/>
            <p:cNvSpPr/>
            <p:nvPr/>
          </p:nvSpPr>
          <p:spPr>
            <a:xfrm>
              <a:off x="6000785" y="2504786"/>
              <a:ext cx="3866140" cy="14362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Cep telefonu ile yapmakta olduğunuz</a:t>
              </a:r>
            </a:p>
            <a:p>
              <a:r>
                <a:rPr lang="tr-T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 önemsiz aktiviteyi azaltarak işe başlayın.</a:t>
              </a:r>
            </a:p>
          </p:txBody>
        </p:sp>
      </p:grpSp>
      <p:sp>
        <p:nvSpPr>
          <p:cNvPr id="93" name="Line 64"/>
          <p:cNvSpPr>
            <a:spLocks noChangeShapeType="1"/>
          </p:cNvSpPr>
          <p:nvPr/>
        </p:nvSpPr>
        <p:spPr bwMode="auto">
          <a:xfrm>
            <a:off x="1078720" y="3285084"/>
            <a:ext cx="6986561" cy="0"/>
          </a:xfrm>
          <a:prstGeom prst="line">
            <a:avLst/>
          </a:prstGeom>
          <a:noFill/>
          <a:ln w="14288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600"/>
          </a:p>
        </p:txBody>
      </p:sp>
      <p:grpSp>
        <p:nvGrpSpPr>
          <p:cNvPr id="2097" name="Grup 2096"/>
          <p:cNvGrpSpPr/>
          <p:nvPr/>
        </p:nvGrpSpPr>
        <p:grpSpPr>
          <a:xfrm>
            <a:off x="494358" y="3542414"/>
            <a:ext cx="7071280" cy="633501"/>
            <a:chOff x="2215819" y="3588953"/>
            <a:chExt cx="9428372" cy="844668"/>
          </a:xfrm>
        </p:grpSpPr>
        <p:pic>
          <p:nvPicPr>
            <p:cNvPr id="2092" name="Resim 209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5819" y="3588953"/>
              <a:ext cx="399130" cy="720000"/>
            </a:xfrm>
            <a:prstGeom prst="rect">
              <a:avLst/>
            </a:prstGeom>
          </p:spPr>
        </p:pic>
        <p:sp>
          <p:nvSpPr>
            <p:cNvPr id="95" name="Dikdörtgen 94"/>
            <p:cNvSpPr/>
            <p:nvPr/>
          </p:nvSpPr>
          <p:spPr>
            <a:xfrm>
              <a:off x="2633262" y="3653921"/>
              <a:ext cx="9010929" cy="7797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Bir kişiyle yüz yüze iletişimdeyken cep telefonunuzu uzak bir yere koyma veya</a:t>
              </a:r>
            </a:p>
            <a:p>
              <a:r>
                <a:rPr lang="tr-T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kapatma konusunda kendinizle anlaşın.</a:t>
              </a:r>
            </a:p>
          </p:txBody>
        </p:sp>
      </p:grpSp>
      <p:sp>
        <p:nvSpPr>
          <p:cNvPr id="97" name="Line 64"/>
          <p:cNvSpPr>
            <a:spLocks noChangeShapeType="1"/>
          </p:cNvSpPr>
          <p:nvPr/>
        </p:nvSpPr>
        <p:spPr bwMode="auto">
          <a:xfrm>
            <a:off x="1078720" y="4128498"/>
            <a:ext cx="6986561" cy="0"/>
          </a:xfrm>
          <a:prstGeom prst="line">
            <a:avLst/>
          </a:prstGeom>
          <a:noFill/>
          <a:ln w="14288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600"/>
          </a:p>
        </p:txBody>
      </p:sp>
      <p:grpSp>
        <p:nvGrpSpPr>
          <p:cNvPr id="2102" name="Grup 2101"/>
          <p:cNvGrpSpPr/>
          <p:nvPr/>
        </p:nvGrpSpPr>
        <p:grpSpPr>
          <a:xfrm>
            <a:off x="319273" y="4231228"/>
            <a:ext cx="6724322" cy="830997"/>
            <a:chOff x="425696" y="4498638"/>
            <a:chExt cx="8965763" cy="1107996"/>
          </a:xfrm>
        </p:grpSpPr>
        <p:pic>
          <p:nvPicPr>
            <p:cNvPr id="2093" name="Resim 209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71459" y="4527455"/>
              <a:ext cx="720000" cy="720000"/>
            </a:xfrm>
            <a:prstGeom prst="rect">
              <a:avLst/>
            </a:prstGeom>
          </p:spPr>
        </p:pic>
        <p:sp>
          <p:nvSpPr>
            <p:cNvPr id="99" name="Dikdörtgen 98"/>
            <p:cNvSpPr/>
            <p:nvPr/>
          </p:nvSpPr>
          <p:spPr>
            <a:xfrm>
              <a:off x="425696" y="4498638"/>
              <a:ext cx="824576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tr-T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Yatağınıza gitmeden en son 30 dakika önce telefonunuzu kontrol edin.</a:t>
              </a:r>
            </a:p>
            <a:p>
              <a:pPr algn="r"/>
              <a:r>
                <a:rPr lang="tr-T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Eğer mesajlarınız, cevapsız aramalarınız varsa dönüş yapmak için ertesi</a:t>
              </a:r>
            </a:p>
            <a:p>
              <a:pPr algn="r"/>
              <a:r>
                <a:rPr lang="tr-T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günü bekleyin. Uyku düzeninizin bozulmamasını önceleyin.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9790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93" grpId="0" animBg="1"/>
      <p:bldP spid="9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Resim 208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972" y="1171446"/>
            <a:ext cx="1671636" cy="3733962"/>
          </a:xfrm>
          <a:prstGeom prst="rect">
            <a:avLst/>
          </a:prstGeom>
        </p:spPr>
      </p:pic>
      <p:grpSp>
        <p:nvGrpSpPr>
          <p:cNvPr id="2096" name="Grup 2095"/>
          <p:cNvGrpSpPr/>
          <p:nvPr/>
        </p:nvGrpSpPr>
        <p:grpSpPr>
          <a:xfrm>
            <a:off x="-35594" y="745202"/>
            <a:ext cx="9151144" cy="254794"/>
            <a:chOff x="-6350" y="0"/>
            <a:chExt cx="12201525" cy="339725"/>
          </a:xfrm>
        </p:grpSpPr>
        <p:sp>
          <p:nvSpPr>
            <p:cNvPr id="209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600"/>
            </a:p>
          </p:txBody>
        </p:sp>
        <p:sp>
          <p:nvSpPr>
            <p:cNvPr id="209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600"/>
            </a:p>
          </p:txBody>
        </p:sp>
      </p:grpSp>
      <p:sp>
        <p:nvSpPr>
          <p:cNvPr id="2103" name="Metin kutusu 2102"/>
          <p:cNvSpPr txBox="1"/>
          <p:nvPr/>
        </p:nvSpPr>
        <p:spPr>
          <a:xfrm>
            <a:off x="323528" y="1062227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AB529"/>
                </a:solidFill>
              </a:rPr>
              <a:t>Teknoloji ile </a:t>
            </a:r>
            <a:r>
              <a:rPr lang="tr-TR" sz="4000" b="1" dirty="0" smtClean="0">
                <a:solidFill>
                  <a:srgbClr val="FAB529"/>
                </a:solidFill>
              </a:rPr>
              <a:t>İlişkiniz Nasıl </a:t>
            </a:r>
            <a:r>
              <a:rPr lang="tr-TR" sz="4000" b="1" dirty="0">
                <a:solidFill>
                  <a:srgbClr val="FAB529"/>
                </a:solidFill>
              </a:rPr>
              <a:t>Olmalı?</a:t>
            </a:r>
          </a:p>
        </p:txBody>
      </p:sp>
      <p:sp>
        <p:nvSpPr>
          <p:cNvPr id="93" name="Metin kutusu 92"/>
          <p:cNvSpPr txBox="1"/>
          <p:nvPr/>
        </p:nvSpPr>
        <p:spPr>
          <a:xfrm>
            <a:off x="878633" y="2284024"/>
            <a:ext cx="609705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Spora ve hobilere vakit ayırın.</a:t>
            </a:r>
          </a:p>
          <a:p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Bilgisayarınızla sırdaş olmayın.</a:t>
            </a:r>
          </a:p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Ailenizle daha fazla vakit geçirin.</a:t>
            </a:r>
          </a:p>
          <a:p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Mutlaka zaman sınırlaması koyun.</a:t>
            </a:r>
          </a:p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Kitap okumaya kesinlikle vakit ayırın.</a:t>
            </a:r>
          </a:p>
          <a:p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Öğrenmeye ve ödevlerinize vakit ayırın.</a:t>
            </a:r>
          </a:p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Dışarıda oyuna ve dinlenmeye vakit ayırın.</a:t>
            </a:r>
          </a:p>
          <a:p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Doğayla vakit geçirmenin rahatlatıcı etkilerinden yararlanın.</a:t>
            </a:r>
          </a:p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Telefon yanınızda olmadan da dışarı çıkabileceğinizi unutmayın.</a:t>
            </a:r>
          </a:p>
        </p:txBody>
      </p:sp>
      <p:sp>
        <p:nvSpPr>
          <p:cNvPr id="96" name="Line 75"/>
          <p:cNvSpPr>
            <a:spLocks noChangeShapeType="1"/>
          </p:cNvSpPr>
          <p:nvPr/>
        </p:nvSpPr>
        <p:spPr bwMode="auto">
          <a:xfrm>
            <a:off x="716300" y="2519070"/>
            <a:ext cx="0" cy="2062058"/>
          </a:xfrm>
          <a:prstGeom prst="line">
            <a:avLst/>
          </a:prstGeom>
          <a:noFill/>
          <a:ln w="14288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2000"/>
          </a:p>
        </p:txBody>
      </p:sp>
      <p:grpSp>
        <p:nvGrpSpPr>
          <p:cNvPr id="5" name="Grup 4"/>
          <p:cNvGrpSpPr/>
          <p:nvPr/>
        </p:nvGrpSpPr>
        <p:grpSpPr>
          <a:xfrm>
            <a:off x="811361" y="2514151"/>
            <a:ext cx="160239" cy="2186623"/>
            <a:chOff x="1051217" y="2155111"/>
            <a:chExt cx="213652" cy="2915498"/>
          </a:xfrm>
        </p:grpSpPr>
        <p:sp>
          <p:nvSpPr>
            <p:cNvPr id="98" name="Line 5"/>
            <p:cNvSpPr>
              <a:spLocks noChangeShapeType="1"/>
            </p:cNvSpPr>
            <p:nvPr/>
          </p:nvSpPr>
          <p:spPr bwMode="auto">
            <a:xfrm>
              <a:off x="1080679" y="2155111"/>
              <a:ext cx="179386" cy="0"/>
            </a:xfrm>
            <a:prstGeom prst="line">
              <a:avLst/>
            </a:prstGeom>
            <a:noFill/>
            <a:ln w="15875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600"/>
            </a:p>
          </p:txBody>
        </p:sp>
        <p:sp>
          <p:nvSpPr>
            <p:cNvPr id="99" name="Line 5"/>
            <p:cNvSpPr>
              <a:spLocks noChangeShapeType="1"/>
            </p:cNvSpPr>
            <p:nvPr/>
          </p:nvSpPr>
          <p:spPr bwMode="auto">
            <a:xfrm>
              <a:off x="1071563" y="2467275"/>
              <a:ext cx="179386" cy="0"/>
            </a:xfrm>
            <a:prstGeom prst="line">
              <a:avLst/>
            </a:prstGeom>
            <a:noFill/>
            <a:ln w="15875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600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059756" y="2759899"/>
              <a:ext cx="179386" cy="0"/>
            </a:xfrm>
            <a:prstGeom prst="line">
              <a:avLst/>
            </a:prstGeom>
            <a:noFill/>
            <a:ln w="15875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600"/>
            </a:p>
          </p:txBody>
        </p:sp>
        <p:sp>
          <p:nvSpPr>
            <p:cNvPr id="101" name="Line 5"/>
            <p:cNvSpPr>
              <a:spLocks noChangeShapeType="1"/>
            </p:cNvSpPr>
            <p:nvPr/>
          </p:nvSpPr>
          <p:spPr bwMode="auto">
            <a:xfrm>
              <a:off x="1051217" y="4335017"/>
              <a:ext cx="179386" cy="0"/>
            </a:xfrm>
            <a:prstGeom prst="line">
              <a:avLst/>
            </a:prstGeom>
            <a:noFill/>
            <a:ln w="15875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600"/>
            </a:p>
          </p:txBody>
        </p:sp>
        <p:sp>
          <p:nvSpPr>
            <p:cNvPr id="102" name="Line 5"/>
            <p:cNvSpPr>
              <a:spLocks noChangeShapeType="1"/>
            </p:cNvSpPr>
            <p:nvPr/>
          </p:nvSpPr>
          <p:spPr bwMode="auto">
            <a:xfrm>
              <a:off x="1085482" y="3222979"/>
              <a:ext cx="179387" cy="0"/>
            </a:xfrm>
            <a:prstGeom prst="line">
              <a:avLst/>
            </a:prstGeom>
            <a:noFill/>
            <a:ln w="15875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600"/>
            </a:p>
          </p:txBody>
        </p:sp>
        <p:sp>
          <p:nvSpPr>
            <p:cNvPr id="103" name="Line 5"/>
            <p:cNvSpPr>
              <a:spLocks noChangeShapeType="1"/>
            </p:cNvSpPr>
            <p:nvPr/>
          </p:nvSpPr>
          <p:spPr bwMode="auto">
            <a:xfrm>
              <a:off x="1065513" y="3663067"/>
              <a:ext cx="179386" cy="0"/>
            </a:xfrm>
            <a:prstGeom prst="line">
              <a:avLst/>
            </a:prstGeom>
            <a:noFill/>
            <a:ln w="15875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600"/>
            </a:p>
          </p:txBody>
        </p:sp>
        <p:sp>
          <p:nvSpPr>
            <p:cNvPr id="104" name="Line 5"/>
            <p:cNvSpPr>
              <a:spLocks noChangeShapeType="1"/>
            </p:cNvSpPr>
            <p:nvPr/>
          </p:nvSpPr>
          <p:spPr bwMode="auto">
            <a:xfrm>
              <a:off x="1072121" y="3969473"/>
              <a:ext cx="179386" cy="0"/>
            </a:xfrm>
            <a:prstGeom prst="line">
              <a:avLst/>
            </a:prstGeom>
            <a:noFill/>
            <a:ln w="15875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600"/>
            </a:p>
          </p:txBody>
        </p:sp>
        <p:sp>
          <p:nvSpPr>
            <p:cNvPr id="105" name="Line 5"/>
            <p:cNvSpPr>
              <a:spLocks noChangeShapeType="1"/>
            </p:cNvSpPr>
            <p:nvPr/>
          </p:nvSpPr>
          <p:spPr bwMode="auto">
            <a:xfrm>
              <a:off x="1071563" y="4681789"/>
              <a:ext cx="179386" cy="0"/>
            </a:xfrm>
            <a:prstGeom prst="line">
              <a:avLst/>
            </a:prstGeom>
            <a:noFill/>
            <a:ln w="15875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600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>
              <a:off x="1072139" y="5070609"/>
              <a:ext cx="179386" cy="0"/>
            </a:xfrm>
            <a:prstGeom prst="line">
              <a:avLst/>
            </a:prstGeom>
            <a:noFill/>
            <a:ln w="15875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600"/>
            </a:p>
          </p:txBody>
        </p:sp>
      </p:grp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8260" y="1289319"/>
            <a:ext cx="1813184" cy="346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5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93" grpId="0" build="p"/>
      <p:bldP spid="9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Metin kutusu 87"/>
          <p:cNvSpPr txBox="1"/>
          <p:nvPr/>
        </p:nvSpPr>
        <p:spPr>
          <a:xfrm>
            <a:off x="472420" y="111095"/>
            <a:ext cx="84920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500" b="1" dirty="0">
                <a:solidFill>
                  <a:srgbClr val="E61F4F"/>
                </a:solidFill>
              </a:rPr>
              <a:t>Teknoloji </a:t>
            </a:r>
            <a:r>
              <a:rPr lang="tr-TR" sz="4500" b="1" dirty="0" smtClean="0">
                <a:solidFill>
                  <a:srgbClr val="E61F4F"/>
                </a:solidFill>
              </a:rPr>
              <a:t>Bağımlısı Olmamak İçin</a:t>
            </a:r>
            <a:endParaRPr lang="tr-TR" sz="4500" b="1" dirty="0">
              <a:solidFill>
                <a:srgbClr val="E61F4F"/>
              </a:solidFill>
            </a:endParaRPr>
          </a:p>
        </p:txBody>
      </p:sp>
      <p:grpSp>
        <p:nvGrpSpPr>
          <p:cNvPr id="2095" name="Grup 2094"/>
          <p:cNvGrpSpPr/>
          <p:nvPr/>
        </p:nvGrpSpPr>
        <p:grpSpPr>
          <a:xfrm>
            <a:off x="984194" y="2738695"/>
            <a:ext cx="1427565" cy="1420083"/>
            <a:chOff x="3151188" y="2984586"/>
            <a:chExt cx="1569768" cy="1504361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1188" y="2984586"/>
              <a:ext cx="1569768" cy="1504361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3311007" y="3461725"/>
              <a:ext cx="1307881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Program</a:t>
              </a:r>
            </a:p>
            <a:p>
              <a:pPr algn="ctr"/>
              <a:r>
                <a:rPr lang="tr-T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Yap!</a:t>
              </a:r>
              <a:endParaRPr lang="tr-TR" dirty="0"/>
            </a:p>
          </p:txBody>
        </p:sp>
      </p:grpSp>
      <p:grpSp>
        <p:nvGrpSpPr>
          <p:cNvPr id="2094" name="Grup 2093"/>
          <p:cNvGrpSpPr/>
          <p:nvPr/>
        </p:nvGrpSpPr>
        <p:grpSpPr>
          <a:xfrm>
            <a:off x="3059832" y="1988840"/>
            <a:ext cx="1614568" cy="1662447"/>
            <a:chOff x="5569021" y="1761369"/>
            <a:chExt cx="1834944" cy="1928564"/>
          </a:xfrm>
        </p:grpSpPr>
        <p:pic>
          <p:nvPicPr>
            <p:cNvPr id="2085" name="Resim 208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9021" y="1761369"/>
              <a:ext cx="1834944" cy="1928564"/>
            </a:xfrm>
            <a:prstGeom prst="rect">
              <a:avLst/>
            </a:prstGeom>
          </p:spPr>
        </p:pic>
        <p:sp>
          <p:nvSpPr>
            <p:cNvPr id="82" name="Dikdörtgen 81"/>
            <p:cNvSpPr/>
            <p:nvPr/>
          </p:nvSpPr>
          <p:spPr>
            <a:xfrm>
              <a:off x="5613925" y="2313824"/>
              <a:ext cx="1759713" cy="1231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>
                  <a:solidFill>
                    <a:srgbClr val="E61F4F"/>
                  </a:solidFill>
                </a:rPr>
                <a:t>Başka</a:t>
              </a:r>
            </a:p>
            <a:p>
              <a:pPr algn="ctr"/>
              <a:r>
                <a:rPr lang="tr-TR" dirty="0">
                  <a:solidFill>
                    <a:srgbClr val="E61F4F"/>
                  </a:solidFill>
                </a:rPr>
                <a:t>Alternatifler</a:t>
              </a:r>
            </a:p>
            <a:p>
              <a:pPr algn="ctr"/>
              <a:r>
                <a:rPr lang="tr-TR" dirty="0">
                  <a:solidFill>
                    <a:srgbClr val="E61F4F"/>
                  </a:solidFill>
                </a:rPr>
                <a:t>Oluştur!</a:t>
              </a:r>
            </a:p>
          </p:txBody>
        </p:sp>
      </p:grpSp>
      <p:grpSp>
        <p:nvGrpSpPr>
          <p:cNvPr id="2093" name="Grup 2092"/>
          <p:cNvGrpSpPr/>
          <p:nvPr/>
        </p:nvGrpSpPr>
        <p:grpSpPr>
          <a:xfrm>
            <a:off x="6086526" y="1191366"/>
            <a:ext cx="1869850" cy="1547330"/>
            <a:chOff x="9317417" y="498368"/>
            <a:chExt cx="1957625" cy="1957625"/>
          </a:xfrm>
        </p:grpSpPr>
        <p:pic>
          <p:nvPicPr>
            <p:cNvPr id="2088" name="Resim 208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7417" y="498368"/>
              <a:ext cx="1957625" cy="1957625"/>
            </a:xfrm>
            <a:prstGeom prst="rect">
              <a:avLst/>
            </a:prstGeom>
          </p:spPr>
        </p:pic>
        <p:sp>
          <p:nvSpPr>
            <p:cNvPr id="85" name="Dikdörtgen 84"/>
            <p:cNvSpPr/>
            <p:nvPr/>
          </p:nvSpPr>
          <p:spPr>
            <a:xfrm>
              <a:off x="9507338" y="1015515"/>
              <a:ext cx="1577782" cy="12311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Zaman</a:t>
              </a:r>
            </a:p>
            <a:p>
              <a:pPr algn="ctr"/>
              <a:r>
                <a:rPr lang="tr-T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sınırlaması</a:t>
              </a:r>
            </a:p>
            <a:p>
              <a:pPr algn="ctr"/>
              <a:r>
                <a:rPr lang="tr-T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şart!</a:t>
              </a:r>
              <a:endParaRPr lang="tr-TR" dirty="0"/>
            </a:p>
          </p:txBody>
        </p:sp>
      </p:grpSp>
      <p:grpSp>
        <p:nvGrpSpPr>
          <p:cNvPr id="2096" name="Grup 2095"/>
          <p:cNvGrpSpPr/>
          <p:nvPr/>
        </p:nvGrpSpPr>
        <p:grpSpPr>
          <a:xfrm>
            <a:off x="4735577" y="2132856"/>
            <a:ext cx="1420599" cy="1207710"/>
            <a:chOff x="8363300" y="2580576"/>
            <a:chExt cx="1242707" cy="1242707"/>
          </a:xfrm>
        </p:grpSpPr>
        <p:pic>
          <p:nvPicPr>
            <p:cNvPr id="2091" name="Resim 209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63300" y="2580576"/>
              <a:ext cx="1242707" cy="1242707"/>
            </a:xfrm>
            <a:prstGeom prst="rect">
              <a:avLst/>
            </a:prstGeom>
          </p:spPr>
        </p:pic>
        <p:sp>
          <p:nvSpPr>
            <p:cNvPr id="87" name="Dikdörtgen 86"/>
            <p:cNvSpPr/>
            <p:nvPr/>
          </p:nvSpPr>
          <p:spPr>
            <a:xfrm>
              <a:off x="8584764" y="2899319"/>
              <a:ext cx="819030" cy="861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>
                  <a:solidFill>
                    <a:srgbClr val="E61F4F"/>
                  </a:solidFill>
                </a:rPr>
                <a:t>Spor</a:t>
              </a:r>
            </a:p>
            <a:p>
              <a:pPr algn="ctr"/>
              <a:r>
                <a:rPr lang="tr-TR" dirty="0">
                  <a:solidFill>
                    <a:srgbClr val="E61F4F"/>
                  </a:solidFill>
                </a:rPr>
                <a:t>Yap!</a:t>
              </a:r>
            </a:p>
          </p:txBody>
        </p:sp>
      </p:grpSp>
      <p:grpSp>
        <p:nvGrpSpPr>
          <p:cNvPr id="2097" name="Grup 2096"/>
          <p:cNvGrpSpPr/>
          <p:nvPr/>
        </p:nvGrpSpPr>
        <p:grpSpPr>
          <a:xfrm>
            <a:off x="6290143" y="3322562"/>
            <a:ext cx="1264601" cy="1186557"/>
            <a:chOff x="10236879" y="3428338"/>
            <a:chExt cx="1335399" cy="1253080"/>
          </a:xfrm>
        </p:grpSpPr>
        <p:pic>
          <p:nvPicPr>
            <p:cNvPr id="2092" name="Resim 209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36879" y="3428338"/>
              <a:ext cx="1335399" cy="1253080"/>
            </a:xfrm>
            <a:prstGeom prst="rect">
              <a:avLst/>
            </a:prstGeom>
          </p:spPr>
        </p:pic>
        <p:sp>
          <p:nvSpPr>
            <p:cNvPr id="93" name="Dikdörtgen 92"/>
            <p:cNvSpPr/>
            <p:nvPr/>
          </p:nvSpPr>
          <p:spPr>
            <a:xfrm>
              <a:off x="10383251" y="3740341"/>
              <a:ext cx="951544" cy="861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Dışarı</a:t>
              </a:r>
            </a:p>
            <a:p>
              <a:pPr algn="ctr"/>
              <a:r>
                <a:rPr lang="tr-T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Çık!</a:t>
              </a:r>
              <a:endParaRPr lang="tr-TR" dirty="0"/>
            </a:p>
          </p:txBody>
        </p:sp>
      </p:grpSp>
      <p:grpSp>
        <p:nvGrpSpPr>
          <p:cNvPr id="2098" name="Grup 2097"/>
          <p:cNvGrpSpPr/>
          <p:nvPr/>
        </p:nvGrpSpPr>
        <p:grpSpPr>
          <a:xfrm>
            <a:off x="4526663" y="3687588"/>
            <a:ext cx="1702303" cy="1613620"/>
            <a:chOff x="6852198" y="3649901"/>
            <a:chExt cx="1834944" cy="1951120"/>
          </a:xfrm>
        </p:grpSpPr>
        <p:pic>
          <p:nvPicPr>
            <p:cNvPr id="94" name="Resim 9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6852198" y="3649901"/>
              <a:ext cx="1834944" cy="1928564"/>
            </a:xfrm>
            <a:prstGeom prst="rect">
              <a:avLst/>
            </a:prstGeom>
          </p:spPr>
        </p:pic>
        <p:sp>
          <p:nvSpPr>
            <p:cNvPr id="95" name="Dikdörtgen 94"/>
            <p:cNvSpPr/>
            <p:nvPr/>
          </p:nvSpPr>
          <p:spPr>
            <a:xfrm>
              <a:off x="7065743" y="4000582"/>
              <a:ext cx="1457751" cy="1600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>
                  <a:solidFill>
                    <a:srgbClr val="E61F4F"/>
                  </a:solidFill>
                </a:rPr>
                <a:t>Ailenle</a:t>
              </a:r>
            </a:p>
            <a:p>
              <a:pPr algn="ctr"/>
              <a:r>
                <a:rPr lang="tr-TR" dirty="0">
                  <a:solidFill>
                    <a:srgbClr val="E61F4F"/>
                  </a:solidFill>
                </a:rPr>
                <a:t>geçirdiğin</a:t>
              </a:r>
            </a:p>
            <a:p>
              <a:pPr algn="ctr"/>
              <a:r>
                <a:rPr lang="tr-TR" dirty="0">
                  <a:solidFill>
                    <a:srgbClr val="E61F4F"/>
                  </a:solidFill>
                </a:rPr>
                <a:t>Zamanı</a:t>
              </a:r>
            </a:p>
            <a:p>
              <a:pPr algn="ctr"/>
              <a:r>
                <a:rPr lang="tr-TR" dirty="0">
                  <a:solidFill>
                    <a:srgbClr val="E61F4F"/>
                  </a:solidFill>
                </a:rPr>
                <a:t>arttır!</a:t>
              </a:r>
            </a:p>
          </p:txBody>
        </p:sp>
      </p:grpSp>
      <p:grpSp>
        <p:nvGrpSpPr>
          <p:cNvPr id="2099" name="Grup 2098"/>
          <p:cNvGrpSpPr/>
          <p:nvPr/>
        </p:nvGrpSpPr>
        <p:grpSpPr>
          <a:xfrm>
            <a:off x="2264369" y="3748154"/>
            <a:ext cx="1674703" cy="1625062"/>
            <a:chOff x="4644721" y="3659770"/>
            <a:chExt cx="1859267" cy="1928564"/>
          </a:xfrm>
        </p:grpSpPr>
        <p:pic>
          <p:nvPicPr>
            <p:cNvPr id="99" name="Resim 9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302444">
              <a:off x="4669044" y="3659770"/>
              <a:ext cx="1834944" cy="1928564"/>
            </a:xfrm>
            <a:prstGeom prst="rect">
              <a:avLst/>
            </a:prstGeom>
          </p:spPr>
        </p:pic>
        <p:sp>
          <p:nvSpPr>
            <p:cNvPr id="100" name="Dikdörtgen 99"/>
            <p:cNvSpPr/>
            <p:nvPr/>
          </p:nvSpPr>
          <p:spPr>
            <a:xfrm>
              <a:off x="4644721" y="4231830"/>
              <a:ext cx="1856492" cy="1231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>
                  <a:solidFill>
                    <a:srgbClr val="231F20"/>
                  </a:solidFill>
                </a:rPr>
                <a:t>Gerektiğinde</a:t>
              </a:r>
            </a:p>
            <a:p>
              <a:pPr algn="ctr"/>
              <a:r>
                <a:rPr lang="tr-TR" dirty="0">
                  <a:solidFill>
                    <a:srgbClr val="231F20"/>
                  </a:solidFill>
                </a:rPr>
                <a:t>yardım</a:t>
              </a:r>
            </a:p>
            <a:p>
              <a:pPr algn="ctr"/>
              <a:r>
                <a:rPr lang="tr-TR" dirty="0">
                  <a:solidFill>
                    <a:srgbClr val="231F20"/>
                  </a:solidFill>
                </a:rPr>
                <a:t>almasını bil!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2407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" y="857251"/>
            <a:ext cx="9143999" cy="5143500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312" y="1286290"/>
            <a:ext cx="1029375" cy="928125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0083" y="2615825"/>
            <a:ext cx="1274063" cy="1366875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160" y="2822543"/>
            <a:ext cx="1771875" cy="953438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5749" y="4334785"/>
            <a:ext cx="750938" cy="1223438"/>
          </a:xfrm>
          <a:prstGeom prst="rect">
            <a:avLst/>
          </a:prstGeom>
        </p:spPr>
      </p:pic>
      <p:sp>
        <p:nvSpPr>
          <p:cNvPr id="48" name="Metin kutusu 47"/>
          <p:cNvSpPr txBox="1"/>
          <p:nvPr/>
        </p:nvSpPr>
        <p:spPr>
          <a:xfrm>
            <a:off x="341057" y="1591167"/>
            <a:ext cx="3286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e-sosyal misiniz?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a-sosyal mi?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5367056" y="1388365"/>
            <a:ext cx="3286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Hayat nehri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netten akmıyor!</a:t>
            </a:r>
          </a:p>
        </p:txBody>
      </p:sp>
      <p:sp>
        <p:nvSpPr>
          <p:cNvPr id="50" name="Metin kutusu 49"/>
          <p:cNvSpPr txBox="1"/>
          <p:nvPr/>
        </p:nvSpPr>
        <p:spPr>
          <a:xfrm>
            <a:off x="2928905" y="2948331"/>
            <a:ext cx="3286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İnternete bağlı ol,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bağımlı olma.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424113" y="4438242"/>
            <a:ext cx="328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Sosyal çevreni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sosyal medya ile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kısıtlama</a:t>
            </a:r>
          </a:p>
        </p:txBody>
      </p:sp>
      <p:sp>
        <p:nvSpPr>
          <p:cNvPr id="53" name="Metin kutusu 52"/>
          <p:cNvSpPr txBox="1"/>
          <p:nvPr/>
        </p:nvSpPr>
        <p:spPr>
          <a:xfrm>
            <a:off x="5234929" y="4455396"/>
            <a:ext cx="328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schemeClr val="bg1"/>
                </a:solidFill>
              </a:rPr>
              <a:t>Telefonun çeksin,</a:t>
            </a: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ama seni içine</a:t>
            </a: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çekmesin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45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" y="857251"/>
            <a:ext cx="9143999" cy="5143500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2908" y="3973368"/>
            <a:ext cx="1362432" cy="122842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7956" y="1417341"/>
            <a:ext cx="1274063" cy="1366875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6017" y="4895591"/>
            <a:ext cx="1502712" cy="80860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0548" y="1955965"/>
            <a:ext cx="750938" cy="1223438"/>
          </a:xfrm>
          <a:prstGeom prst="rect">
            <a:avLst/>
          </a:prstGeom>
        </p:spPr>
      </p:pic>
      <p:sp>
        <p:nvSpPr>
          <p:cNvPr id="50" name="Metin kutusu 49"/>
          <p:cNvSpPr txBox="1"/>
          <p:nvPr/>
        </p:nvSpPr>
        <p:spPr>
          <a:xfrm>
            <a:off x="2563985" y="1569008"/>
            <a:ext cx="3286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Sıfır teknoloji değil,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sınırsız teknoloji değil,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yeterince teknoloji.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920891" y="3441010"/>
            <a:ext cx="3286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Teknoloji çözüm üretir,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bağımlılık sorun üretir.</a:t>
            </a:r>
          </a:p>
        </p:txBody>
      </p:sp>
      <p:sp>
        <p:nvSpPr>
          <p:cNvPr id="53" name="Metin kutusu 52"/>
          <p:cNvSpPr txBox="1"/>
          <p:nvPr/>
        </p:nvSpPr>
        <p:spPr>
          <a:xfrm>
            <a:off x="5679170" y="3334875"/>
            <a:ext cx="3286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schemeClr val="bg1"/>
                </a:solidFill>
              </a:rPr>
              <a:t>Azı karar,</a:t>
            </a: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çoğu zarar.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0" y="4662110"/>
            <a:ext cx="9144000" cy="702569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>
              <a:solidFill>
                <a:srgbClr val="E61F4F"/>
              </a:solidFill>
            </a:endParaRPr>
          </a:p>
        </p:txBody>
      </p:sp>
      <p:sp>
        <p:nvSpPr>
          <p:cNvPr id="121" name="Metin kutusu 120"/>
          <p:cNvSpPr txBox="1"/>
          <p:nvPr/>
        </p:nvSpPr>
        <p:spPr>
          <a:xfrm>
            <a:off x="5490781" y="4736395"/>
            <a:ext cx="3349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solidFill>
                  <a:schemeClr val="bg1"/>
                </a:solidFill>
              </a:rPr>
              <a:t>Teşekkür </a:t>
            </a:r>
            <a:r>
              <a:rPr lang="tr-TR" sz="3000" b="1" dirty="0" smtClean="0">
                <a:solidFill>
                  <a:schemeClr val="bg1"/>
                </a:solidFill>
              </a:rPr>
              <a:t>ederim…</a:t>
            </a:r>
            <a:endParaRPr lang="tr-TR" sz="3000" b="1" dirty="0">
              <a:solidFill>
                <a:schemeClr val="bg1"/>
              </a:solidFill>
            </a:endParaRPr>
          </a:p>
        </p:txBody>
      </p:sp>
      <p:sp>
        <p:nvSpPr>
          <p:cNvPr id="116" name="Metin kutusu 115"/>
          <p:cNvSpPr txBox="1"/>
          <p:nvPr/>
        </p:nvSpPr>
        <p:spPr>
          <a:xfrm>
            <a:off x="1417546" y="866536"/>
            <a:ext cx="7436651" cy="2550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325" b="1" dirty="0" smtClean="0">
                <a:solidFill>
                  <a:srgbClr val="75246B"/>
                </a:solidFill>
              </a:rPr>
              <a:t>TEKNOLOJİ CANAVARA</a:t>
            </a:r>
          </a:p>
          <a:p>
            <a:r>
              <a:rPr lang="tr-TR" sz="5325" b="1" dirty="0" smtClean="0">
                <a:solidFill>
                  <a:srgbClr val="75246B"/>
                </a:solidFill>
              </a:rPr>
              <a:t>DÖNÜŞÜP SİZİ YEMEDEN,</a:t>
            </a:r>
          </a:p>
          <a:p>
            <a:r>
              <a:rPr lang="tr-TR" sz="5325" b="1" dirty="0" smtClean="0">
                <a:solidFill>
                  <a:srgbClr val="75246B"/>
                </a:solidFill>
              </a:rPr>
              <a:t> SİZ ONU YENİN…</a:t>
            </a:r>
            <a:endParaRPr lang="tr-TR" sz="5325" b="1" dirty="0">
              <a:solidFill>
                <a:srgbClr val="75246B"/>
              </a:solidFill>
            </a:endParaRPr>
          </a:p>
        </p:txBody>
      </p:sp>
      <p:grpSp>
        <p:nvGrpSpPr>
          <p:cNvPr id="119" name="Grup 118"/>
          <p:cNvGrpSpPr/>
          <p:nvPr/>
        </p:nvGrpSpPr>
        <p:grpSpPr>
          <a:xfrm>
            <a:off x="2318015" y="3378968"/>
            <a:ext cx="707096" cy="712603"/>
            <a:chOff x="474663" y="3333750"/>
            <a:chExt cx="1019175" cy="1027112"/>
          </a:xfrm>
        </p:grpSpPr>
        <p:sp>
          <p:nvSpPr>
            <p:cNvPr id="120" name="Oval 5"/>
            <p:cNvSpPr>
              <a:spLocks noChangeArrowheads="1"/>
            </p:cNvSpPr>
            <p:nvPr/>
          </p:nvSpPr>
          <p:spPr bwMode="auto">
            <a:xfrm>
              <a:off x="474663" y="3333750"/>
              <a:ext cx="1019175" cy="1027112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22" name="Oval 11"/>
            <p:cNvSpPr>
              <a:spLocks noChangeArrowheads="1"/>
            </p:cNvSpPr>
            <p:nvPr/>
          </p:nvSpPr>
          <p:spPr bwMode="auto">
            <a:xfrm>
              <a:off x="534988" y="3394075"/>
              <a:ext cx="898525" cy="906462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23" name="Freeform 13"/>
            <p:cNvSpPr>
              <a:spLocks/>
            </p:cNvSpPr>
            <p:nvPr/>
          </p:nvSpPr>
          <p:spPr bwMode="auto">
            <a:xfrm>
              <a:off x="757238" y="3697288"/>
              <a:ext cx="96838" cy="209550"/>
            </a:xfrm>
            <a:custGeom>
              <a:avLst/>
              <a:gdLst>
                <a:gd name="T0" fmla="*/ 26 w 26"/>
                <a:gd name="T1" fmla="*/ 18 h 55"/>
                <a:gd name="T2" fmla="*/ 17 w 26"/>
                <a:gd name="T3" fmla="*/ 18 h 55"/>
                <a:gd name="T4" fmla="*/ 17 w 26"/>
                <a:gd name="T5" fmla="*/ 12 h 55"/>
                <a:gd name="T6" fmla="*/ 19 w 26"/>
                <a:gd name="T7" fmla="*/ 10 h 55"/>
                <a:gd name="T8" fmla="*/ 25 w 26"/>
                <a:gd name="T9" fmla="*/ 10 h 55"/>
                <a:gd name="T10" fmla="*/ 25 w 26"/>
                <a:gd name="T11" fmla="*/ 0 h 55"/>
                <a:gd name="T12" fmla="*/ 17 w 26"/>
                <a:gd name="T13" fmla="*/ 0 h 55"/>
                <a:gd name="T14" fmla="*/ 5 w 26"/>
                <a:gd name="T15" fmla="*/ 12 h 55"/>
                <a:gd name="T16" fmla="*/ 5 w 26"/>
                <a:gd name="T17" fmla="*/ 18 h 55"/>
                <a:gd name="T18" fmla="*/ 0 w 26"/>
                <a:gd name="T19" fmla="*/ 18 h 55"/>
                <a:gd name="T20" fmla="*/ 0 w 26"/>
                <a:gd name="T21" fmla="*/ 28 h 55"/>
                <a:gd name="T22" fmla="*/ 5 w 26"/>
                <a:gd name="T23" fmla="*/ 28 h 55"/>
                <a:gd name="T24" fmla="*/ 5 w 26"/>
                <a:gd name="T25" fmla="*/ 55 h 55"/>
                <a:gd name="T26" fmla="*/ 17 w 26"/>
                <a:gd name="T27" fmla="*/ 55 h 55"/>
                <a:gd name="T28" fmla="*/ 17 w 26"/>
                <a:gd name="T29" fmla="*/ 28 h 55"/>
                <a:gd name="T30" fmla="*/ 25 w 26"/>
                <a:gd name="T31" fmla="*/ 28 h 55"/>
                <a:gd name="T32" fmla="*/ 26 w 26"/>
                <a:gd name="T33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55">
                  <a:moveTo>
                    <a:pt x="26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0"/>
                    <a:pt x="18" y="10"/>
                    <a:pt x="19" y="10"/>
                  </a:cubicBezTo>
                  <a:cubicBezTo>
                    <a:pt x="20" y="10"/>
                    <a:pt x="25" y="10"/>
                    <a:pt x="25" y="1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5" y="7"/>
                    <a:pt x="5" y="12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40"/>
                    <a:pt x="5" y="55"/>
                    <a:pt x="5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40"/>
                    <a:pt x="17" y="28"/>
                  </a:cubicBezTo>
                  <a:cubicBezTo>
                    <a:pt x="25" y="28"/>
                    <a:pt x="25" y="28"/>
                    <a:pt x="25" y="28"/>
                  </a:cubicBezTo>
                  <a:lnTo>
                    <a:pt x="2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24" name="Freeform 14"/>
            <p:cNvSpPr>
              <a:spLocks/>
            </p:cNvSpPr>
            <p:nvPr/>
          </p:nvSpPr>
          <p:spPr bwMode="auto">
            <a:xfrm>
              <a:off x="911225" y="3906838"/>
              <a:ext cx="198438" cy="161925"/>
            </a:xfrm>
            <a:custGeom>
              <a:avLst/>
              <a:gdLst>
                <a:gd name="T0" fmla="*/ 53 w 53"/>
                <a:gd name="T1" fmla="*/ 6 h 43"/>
                <a:gd name="T2" fmla="*/ 47 w 53"/>
                <a:gd name="T3" fmla="*/ 7 h 43"/>
                <a:gd name="T4" fmla="*/ 51 w 53"/>
                <a:gd name="T5" fmla="*/ 1 h 43"/>
                <a:gd name="T6" fmla="*/ 44 w 53"/>
                <a:gd name="T7" fmla="*/ 4 h 43"/>
                <a:gd name="T8" fmla="*/ 37 w 53"/>
                <a:gd name="T9" fmla="*/ 0 h 43"/>
                <a:gd name="T10" fmla="*/ 26 w 53"/>
                <a:gd name="T11" fmla="*/ 11 h 43"/>
                <a:gd name="T12" fmla="*/ 26 w 53"/>
                <a:gd name="T13" fmla="*/ 14 h 43"/>
                <a:gd name="T14" fmla="*/ 4 w 53"/>
                <a:gd name="T15" fmla="*/ 2 h 43"/>
                <a:gd name="T16" fmla="*/ 2 w 53"/>
                <a:gd name="T17" fmla="*/ 8 h 43"/>
                <a:gd name="T18" fmla="*/ 7 w 53"/>
                <a:gd name="T19" fmla="*/ 17 h 43"/>
                <a:gd name="T20" fmla="*/ 2 w 53"/>
                <a:gd name="T21" fmla="*/ 16 h 43"/>
                <a:gd name="T22" fmla="*/ 2 w 53"/>
                <a:gd name="T23" fmla="*/ 16 h 43"/>
                <a:gd name="T24" fmla="*/ 11 w 53"/>
                <a:gd name="T25" fmla="*/ 26 h 43"/>
                <a:gd name="T26" fmla="*/ 8 w 53"/>
                <a:gd name="T27" fmla="*/ 27 h 43"/>
                <a:gd name="T28" fmla="*/ 6 w 53"/>
                <a:gd name="T29" fmla="*/ 27 h 43"/>
                <a:gd name="T30" fmla="*/ 16 w 53"/>
                <a:gd name="T31" fmla="*/ 34 h 43"/>
                <a:gd name="T32" fmla="*/ 3 w 53"/>
                <a:gd name="T33" fmla="*/ 39 h 43"/>
                <a:gd name="T34" fmla="*/ 0 w 53"/>
                <a:gd name="T35" fmla="*/ 39 h 43"/>
                <a:gd name="T36" fmla="*/ 17 w 53"/>
                <a:gd name="T37" fmla="*/ 43 h 43"/>
                <a:gd name="T38" fmla="*/ 47 w 53"/>
                <a:gd name="T39" fmla="*/ 13 h 43"/>
                <a:gd name="T40" fmla="*/ 47 w 53"/>
                <a:gd name="T41" fmla="*/ 11 h 43"/>
                <a:gd name="T42" fmla="*/ 53 w 53"/>
                <a:gd name="T43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43">
                  <a:moveTo>
                    <a:pt x="53" y="6"/>
                  </a:moveTo>
                  <a:cubicBezTo>
                    <a:pt x="51" y="6"/>
                    <a:pt x="49" y="7"/>
                    <a:pt x="47" y="7"/>
                  </a:cubicBezTo>
                  <a:cubicBezTo>
                    <a:pt x="49" y="6"/>
                    <a:pt x="51" y="4"/>
                    <a:pt x="51" y="1"/>
                  </a:cubicBezTo>
                  <a:cubicBezTo>
                    <a:pt x="49" y="2"/>
                    <a:pt x="47" y="3"/>
                    <a:pt x="44" y="4"/>
                  </a:cubicBezTo>
                  <a:cubicBezTo>
                    <a:pt x="42" y="2"/>
                    <a:pt x="40" y="0"/>
                    <a:pt x="37" y="0"/>
                  </a:cubicBezTo>
                  <a:cubicBezTo>
                    <a:pt x="31" y="0"/>
                    <a:pt x="26" y="5"/>
                    <a:pt x="26" y="11"/>
                  </a:cubicBezTo>
                  <a:cubicBezTo>
                    <a:pt x="26" y="12"/>
                    <a:pt x="26" y="13"/>
                    <a:pt x="26" y="14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3" y="4"/>
                    <a:pt x="2" y="6"/>
                    <a:pt x="2" y="8"/>
                  </a:cubicBezTo>
                  <a:cubicBezTo>
                    <a:pt x="2" y="12"/>
                    <a:pt x="4" y="15"/>
                    <a:pt x="7" y="17"/>
                  </a:cubicBezTo>
                  <a:cubicBezTo>
                    <a:pt x="5" y="17"/>
                    <a:pt x="4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6" y="25"/>
                    <a:pt x="11" y="26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7" y="31"/>
                    <a:pt x="11" y="34"/>
                    <a:pt x="16" y="34"/>
                  </a:cubicBezTo>
                  <a:cubicBezTo>
                    <a:pt x="12" y="37"/>
                    <a:pt x="8" y="39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5" y="42"/>
                    <a:pt x="10" y="43"/>
                    <a:pt x="17" y="43"/>
                  </a:cubicBezTo>
                  <a:cubicBezTo>
                    <a:pt x="37" y="43"/>
                    <a:pt x="47" y="27"/>
                    <a:pt x="47" y="13"/>
                  </a:cubicBezTo>
                  <a:cubicBezTo>
                    <a:pt x="47" y="12"/>
                    <a:pt x="47" y="12"/>
                    <a:pt x="47" y="11"/>
                  </a:cubicBezTo>
                  <a:cubicBezTo>
                    <a:pt x="50" y="10"/>
                    <a:pt x="51" y="8"/>
                    <a:pt x="5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25" name="Freeform 15"/>
            <p:cNvSpPr>
              <a:spLocks noEditPoints="1"/>
            </p:cNvSpPr>
            <p:nvPr/>
          </p:nvSpPr>
          <p:spPr bwMode="auto">
            <a:xfrm>
              <a:off x="1008063" y="3667125"/>
              <a:ext cx="95250" cy="95250"/>
            </a:xfrm>
            <a:custGeom>
              <a:avLst/>
              <a:gdLst>
                <a:gd name="T0" fmla="*/ 13 w 25"/>
                <a:gd name="T1" fmla="*/ 0 h 25"/>
                <a:gd name="T2" fmla="*/ 0 w 25"/>
                <a:gd name="T3" fmla="*/ 13 h 25"/>
                <a:gd name="T4" fmla="*/ 13 w 25"/>
                <a:gd name="T5" fmla="*/ 25 h 25"/>
                <a:gd name="T6" fmla="*/ 25 w 25"/>
                <a:gd name="T7" fmla="*/ 13 h 25"/>
                <a:gd name="T8" fmla="*/ 13 w 25"/>
                <a:gd name="T9" fmla="*/ 0 h 25"/>
                <a:gd name="T10" fmla="*/ 13 w 25"/>
                <a:gd name="T11" fmla="*/ 21 h 25"/>
                <a:gd name="T12" fmla="*/ 5 w 25"/>
                <a:gd name="T13" fmla="*/ 13 h 25"/>
                <a:gd name="T14" fmla="*/ 13 w 25"/>
                <a:gd name="T15" fmla="*/ 5 h 25"/>
                <a:gd name="T16" fmla="*/ 21 w 25"/>
                <a:gd name="T17" fmla="*/ 13 h 25"/>
                <a:gd name="T18" fmla="*/ 13 w 25"/>
                <a:gd name="T1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6" y="25"/>
                    <a:pt x="13" y="25"/>
                  </a:cubicBezTo>
                  <a:cubicBezTo>
                    <a:pt x="20" y="25"/>
                    <a:pt x="25" y="19"/>
                    <a:pt x="25" y="13"/>
                  </a:cubicBezTo>
                  <a:cubicBezTo>
                    <a:pt x="25" y="6"/>
                    <a:pt x="19" y="0"/>
                    <a:pt x="13" y="0"/>
                  </a:cubicBezTo>
                  <a:close/>
                  <a:moveTo>
                    <a:pt x="13" y="21"/>
                  </a:moveTo>
                  <a:cubicBezTo>
                    <a:pt x="8" y="21"/>
                    <a:pt x="5" y="17"/>
                    <a:pt x="5" y="13"/>
                  </a:cubicBezTo>
                  <a:cubicBezTo>
                    <a:pt x="5" y="8"/>
                    <a:pt x="8" y="5"/>
                    <a:pt x="13" y="5"/>
                  </a:cubicBezTo>
                  <a:cubicBezTo>
                    <a:pt x="17" y="5"/>
                    <a:pt x="21" y="8"/>
                    <a:pt x="21" y="13"/>
                  </a:cubicBezTo>
                  <a:cubicBezTo>
                    <a:pt x="21" y="17"/>
                    <a:pt x="17" y="21"/>
                    <a:pt x="1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26" name="Oval 16"/>
            <p:cNvSpPr>
              <a:spLocks noChangeArrowheads="1"/>
            </p:cNvSpPr>
            <p:nvPr/>
          </p:nvSpPr>
          <p:spPr bwMode="auto">
            <a:xfrm>
              <a:off x="1095375" y="3656013"/>
              <a:ext cx="19050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27" name="Freeform 17"/>
            <p:cNvSpPr>
              <a:spLocks noEditPoints="1"/>
            </p:cNvSpPr>
            <p:nvPr/>
          </p:nvSpPr>
          <p:spPr bwMode="auto">
            <a:xfrm>
              <a:off x="966788" y="3625850"/>
              <a:ext cx="180975" cy="182562"/>
            </a:xfrm>
            <a:custGeom>
              <a:avLst/>
              <a:gdLst>
                <a:gd name="T0" fmla="*/ 44 w 48"/>
                <a:gd name="T1" fmla="*/ 4 h 48"/>
                <a:gd name="T2" fmla="*/ 34 w 48"/>
                <a:gd name="T3" fmla="*/ 0 h 48"/>
                <a:gd name="T4" fmla="*/ 14 w 48"/>
                <a:gd name="T5" fmla="*/ 0 h 48"/>
                <a:gd name="T6" fmla="*/ 0 w 48"/>
                <a:gd name="T7" fmla="*/ 14 h 48"/>
                <a:gd name="T8" fmla="*/ 0 w 48"/>
                <a:gd name="T9" fmla="*/ 34 h 48"/>
                <a:gd name="T10" fmla="*/ 4 w 48"/>
                <a:gd name="T11" fmla="*/ 44 h 48"/>
                <a:gd name="T12" fmla="*/ 14 w 48"/>
                <a:gd name="T13" fmla="*/ 48 h 48"/>
                <a:gd name="T14" fmla="*/ 33 w 48"/>
                <a:gd name="T15" fmla="*/ 48 h 48"/>
                <a:gd name="T16" fmla="*/ 44 w 48"/>
                <a:gd name="T17" fmla="*/ 44 h 48"/>
                <a:gd name="T18" fmla="*/ 48 w 48"/>
                <a:gd name="T19" fmla="*/ 34 h 48"/>
                <a:gd name="T20" fmla="*/ 48 w 48"/>
                <a:gd name="T21" fmla="*/ 14 h 48"/>
                <a:gd name="T22" fmla="*/ 44 w 48"/>
                <a:gd name="T23" fmla="*/ 4 h 48"/>
                <a:gd name="T24" fmla="*/ 43 w 48"/>
                <a:gd name="T25" fmla="*/ 34 h 48"/>
                <a:gd name="T26" fmla="*/ 41 w 48"/>
                <a:gd name="T27" fmla="*/ 41 h 48"/>
                <a:gd name="T28" fmla="*/ 33 w 48"/>
                <a:gd name="T29" fmla="*/ 43 h 48"/>
                <a:gd name="T30" fmla="*/ 14 w 48"/>
                <a:gd name="T31" fmla="*/ 43 h 48"/>
                <a:gd name="T32" fmla="*/ 7 w 48"/>
                <a:gd name="T33" fmla="*/ 41 h 48"/>
                <a:gd name="T34" fmla="*/ 4 w 48"/>
                <a:gd name="T35" fmla="*/ 34 h 48"/>
                <a:gd name="T36" fmla="*/ 4 w 48"/>
                <a:gd name="T37" fmla="*/ 14 h 48"/>
                <a:gd name="T38" fmla="*/ 7 w 48"/>
                <a:gd name="T39" fmla="*/ 7 h 48"/>
                <a:gd name="T40" fmla="*/ 14 w 48"/>
                <a:gd name="T41" fmla="*/ 4 h 48"/>
                <a:gd name="T42" fmla="*/ 34 w 48"/>
                <a:gd name="T43" fmla="*/ 4 h 48"/>
                <a:gd name="T44" fmla="*/ 41 w 48"/>
                <a:gd name="T45" fmla="*/ 7 h 48"/>
                <a:gd name="T46" fmla="*/ 43 w 48"/>
                <a:gd name="T47" fmla="*/ 14 h 48"/>
                <a:gd name="T48" fmla="*/ 43 w 48"/>
                <a:gd name="T49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48">
                  <a:moveTo>
                    <a:pt x="44" y="4"/>
                  </a:moveTo>
                  <a:cubicBezTo>
                    <a:pt x="41" y="1"/>
                    <a:pt x="38" y="0"/>
                    <a:pt x="3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5" y="0"/>
                    <a:pt x="0" y="5"/>
                    <a:pt x="0" y="1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8"/>
                    <a:pt x="1" y="41"/>
                    <a:pt x="4" y="44"/>
                  </a:cubicBezTo>
                  <a:cubicBezTo>
                    <a:pt x="6" y="46"/>
                    <a:pt x="10" y="48"/>
                    <a:pt x="14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8" y="48"/>
                    <a:pt x="41" y="46"/>
                    <a:pt x="44" y="44"/>
                  </a:cubicBezTo>
                  <a:cubicBezTo>
                    <a:pt x="46" y="41"/>
                    <a:pt x="48" y="38"/>
                    <a:pt x="48" y="3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6" y="6"/>
                    <a:pt x="44" y="4"/>
                  </a:cubicBezTo>
                  <a:close/>
                  <a:moveTo>
                    <a:pt x="43" y="34"/>
                  </a:moveTo>
                  <a:cubicBezTo>
                    <a:pt x="43" y="37"/>
                    <a:pt x="42" y="39"/>
                    <a:pt x="41" y="41"/>
                  </a:cubicBezTo>
                  <a:cubicBezTo>
                    <a:pt x="39" y="42"/>
                    <a:pt x="36" y="43"/>
                    <a:pt x="3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3"/>
                    <a:pt x="9" y="42"/>
                    <a:pt x="7" y="41"/>
                  </a:cubicBezTo>
                  <a:cubicBezTo>
                    <a:pt x="5" y="39"/>
                    <a:pt x="4" y="37"/>
                    <a:pt x="4" y="3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1"/>
                    <a:pt x="5" y="9"/>
                    <a:pt x="7" y="7"/>
                  </a:cubicBezTo>
                  <a:cubicBezTo>
                    <a:pt x="9" y="5"/>
                    <a:pt x="11" y="4"/>
                    <a:pt x="1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7" y="4"/>
                    <a:pt x="39" y="5"/>
                    <a:pt x="41" y="7"/>
                  </a:cubicBezTo>
                  <a:cubicBezTo>
                    <a:pt x="42" y="9"/>
                    <a:pt x="43" y="11"/>
                    <a:pt x="43" y="14"/>
                  </a:cubicBezTo>
                  <a:cubicBezTo>
                    <a:pt x="43" y="34"/>
                    <a:pt x="43" y="34"/>
                    <a:pt x="43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grpSp>
        <p:nvGrpSpPr>
          <p:cNvPr id="128" name="Grup 127"/>
          <p:cNvGrpSpPr/>
          <p:nvPr/>
        </p:nvGrpSpPr>
        <p:grpSpPr>
          <a:xfrm>
            <a:off x="3868009" y="3378968"/>
            <a:ext cx="705995" cy="712603"/>
            <a:chOff x="2859088" y="3333750"/>
            <a:chExt cx="1017588" cy="1027112"/>
          </a:xfrm>
        </p:grpSpPr>
        <p:sp>
          <p:nvSpPr>
            <p:cNvPr id="129" name="Oval 7"/>
            <p:cNvSpPr>
              <a:spLocks noChangeArrowheads="1"/>
            </p:cNvSpPr>
            <p:nvPr/>
          </p:nvSpPr>
          <p:spPr bwMode="auto">
            <a:xfrm>
              <a:off x="2859088" y="3333750"/>
              <a:ext cx="1017588" cy="1027112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FAB52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30" name="Oval 9"/>
            <p:cNvSpPr>
              <a:spLocks noChangeArrowheads="1"/>
            </p:cNvSpPr>
            <p:nvPr/>
          </p:nvSpPr>
          <p:spPr bwMode="auto">
            <a:xfrm>
              <a:off x="2925763" y="3394075"/>
              <a:ext cx="895350" cy="906462"/>
            </a:xfrm>
            <a:prstGeom prst="ellipse">
              <a:avLst/>
            </a:prstGeom>
            <a:solidFill>
              <a:srgbClr val="FAB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31" name="Freeform 18"/>
            <p:cNvSpPr>
              <a:spLocks noEditPoints="1"/>
            </p:cNvSpPr>
            <p:nvPr/>
          </p:nvSpPr>
          <p:spPr bwMode="auto">
            <a:xfrm>
              <a:off x="3136900" y="3660775"/>
              <a:ext cx="473075" cy="377825"/>
            </a:xfrm>
            <a:custGeom>
              <a:avLst/>
              <a:gdLst>
                <a:gd name="T0" fmla="*/ 52 w 126"/>
                <a:gd name="T1" fmla="*/ 8 h 100"/>
                <a:gd name="T2" fmla="*/ 41 w 126"/>
                <a:gd name="T3" fmla="*/ 22 h 100"/>
                <a:gd name="T4" fmla="*/ 4 w 126"/>
                <a:gd name="T5" fmla="*/ 56 h 100"/>
                <a:gd name="T6" fmla="*/ 48 w 126"/>
                <a:gd name="T7" fmla="*/ 66 h 100"/>
                <a:gd name="T8" fmla="*/ 104 w 126"/>
                <a:gd name="T9" fmla="*/ 83 h 100"/>
                <a:gd name="T10" fmla="*/ 93 w 126"/>
                <a:gd name="T11" fmla="*/ 4 h 100"/>
                <a:gd name="T12" fmla="*/ 60 w 126"/>
                <a:gd name="T13" fmla="*/ 18 h 100"/>
                <a:gd name="T14" fmla="*/ 54 w 126"/>
                <a:gd name="T15" fmla="*/ 4 h 100"/>
                <a:gd name="T16" fmla="*/ 95 w 126"/>
                <a:gd name="T17" fmla="*/ 16 h 100"/>
                <a:gd name="T18" fmla="*/ 97 w 126"/>
                <a:gd name="T19" fmla="*/ 26 h 100"/>
                <a:gd name="T20" fmla="*/ 95 w 126"/>
                <a:gd name="T21" fmla="*/ 16 h 100"/>
                <a:gd name="T22" fmla="*/ 26 w 126"/>
                <a:gd name="T23" fmla="*/ 36 h 100"/>
                <a:gd name="T24" fmla="*/ 27 w 126"/>
                <a:gd name="T25" fmla="*/ 43 h 100"/>
                <a:gd name="T26" fmla="*/ 37 w 126"/>
                <a:gd name="T27" fmla="*/ 44 h 100"/>
                <a:gd name="T28" fmla="*/ 35 w 126"/>
                <a:gd name="T29" fmla="*/ 48 h 100"/>
                <a:gd name="T30" fmla="*/ 30 w 126"/>
                <a:gd name="T31" fmla="*/ 55 h 100"/>
                <a:gd name="T32" fmla="*/ 24 w 126"/>
                <a:gd name="T33" fmla="*/ 57 h 100"/>
                <a:gd name="T34" fmla="*/ 22 w 126"/>
                <a:gd name="T35" fmla="*/ 51 h 100"/>
                <a:gd name="T36" fmla="*/ 12 w 126"/>
                <a:gd name="T37" fmla="*/ 50 h 100"/>
                <a:gd name="T38" fmla="*/ 14 w 126"/>
                <a:gd name="T39" fmla="*/ 46 h 100"/>
                <a:gd name="T40" fmla="*/ 21 w 126"/>
                <a:gd name="T41" fmla="*/ 44 h 100"/>
                <a:gd name="T42" fmla="*/ 21 w 126"/>
                <a:gd name="T43" fmla="*/ 34 h 100"/>
                <a:gd name="T44" fmla="*/ 93 w 126"/>
                <a:gd name="T45" fmla="*/ 31 h 100"/>
                <a:gd name="T46" fmla="*/ 84 w 126"/>
                <a:gd name="T47" fmla="*/ 34 h 100"/>
                <a:gd name="T48" fmla="*/ 106 w 126"/>
                <a:gd name="T49" fmla="*/ 24 h 100"/>
                <a:gd name="T50" fmla="*/ 108 w 126"/>
                <a:gd name="T51" fmla="*/ 33 h 100"/>
                <a:gd name="T52" fmla="*/ 106 w 126"/>
                <a:gd name="T53" fmla="*/ 24 h 100"/>
                <a:gd name="T54" fmla="*/ 105 w 126"/>
                <a:gd name="T55" fmla="*/ 39 h 100"/>
                <a:gd name="T56" fmla="*/ 95 w 126"/>
                <a:gd name="T57" fmla="*/ 41 h 100"/>
                <a:gd name="T58" fmla="*/ 59 w 126"/>
                <a:gd name="T59" fmla="*/ 47 h 100"/>
                <a:gd name="T60" fmla="*/ 59 w 126"/>
                <a:gd name="T61" fmla="*/ 47 h 100"/>
                <a:gd name="T62" fmla="*/ 72 w 126"/>
                <a:gd name="T63" fmla="*/ 48 h 100"/>
                <a:gd name="T64" fmla="*/ 70 w 126"/>
                <a:gd name="T65" fmla="*/ 51 h 100"/>
                <a:gd name="T66" fmla="*/ 56 w 126"/>
                <a:gd name="T67" fmla="*/ 5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100">
                  <a:moveTo>
                    <a:pt x="54" y="4"/>
                  </a:moveTo>
                  <a:cubicBezTo>
                    <a:pt x="52" y="5"/>
                    <a:pt x="51" y="6"/>
                    <a:pt x="52" y="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4" y="17"/>
                    <a:pt x="27" y="19"/>
                    <a:pt x="19" y="20"/>
                  </a:cubicBezTo>
                  <a:cubicBezTo>
                    <a:pt x="3" y="24"/>
                    <a:pt x="0" y="41"/>
                    <a:pt x="4" y="56"/>
                  </a:cubicBezTo>
                  <a:cubicBezTo>
                    <a:pt x="7" y="72"/>
                    <a:pt x="27" y="100"/>
                    <a:pt x="43" y="97"/>
                  </a:cubicBezTo>
                  <a:cubicBezTo>
                    <a:pt x="51" y="95"/>
                    <a:pt x="44" y="73"/>
                    <a:pt x="48" y="66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3" y="62"/>
                    <a:pt x="96" y="85"/>
                    <a:pt x="104" y="83"/>
                  </a:cubicBezTo>
                  <a:cubicBezTo>
                    <a:pt x="120" y="79"/>
                    <a:pt x="126" y="45"/>
                    <a:pt x="122" y="30"/>
                  </a:cubicBezTo>
                  <a:cubicBezTo>
                    <a:pt x="119" y="14"/>
                    <a:pt x="109" y="0"/>
                    <a:pt x="93" y="4"/>
                  </a:cubicBezTo>
                  <a:cubicBezTo>
                    <a:pt x="85" y="5"/>
                    <a:pt x="78" y="8"/>
                    <a:pt x="74" y="15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5"/>
                    <a:pt x="56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lose/>
                  <a:moveTo>
                    <a:pt x="95" y="16"/>
                  </a:moveTo>
                  <a:cubicBezTo>
                    <a:pt x="97" y="16"/>
                    <a:pt x="100" y="17"/>
                    <a:pt x="100" y="20"/>
                  </a:cubicBezTo>
                  <a:cubicBezTo>
                    <a:pt x="101" y="23"/>
                    <a:pt x="99" y="25"/>
                    <a:pt x="97" y="26"/>
                  </a:cubicBezTo>
                  <a:cubicBezTo>
                    <a:pt x="94" y="26"/>
                    <a:pt x="92" y="25"/>
                    <a:pt x="91" y="22"/>
                  </a:cubicBezTo>
                  <a:cubicBezTo>
                    <a:pt x="90" y="20"/>
                    <a:pt x="92" y="17"/>
                    <a:pt x="95" y="16"/>
                  </a:cubicBezTo>
                  <a:close/>
                  <a:moveTo>
                    <a:pt x="21" y="34"/>
                  </a:moveTo>
                  <a:cubicBezTo>
                    <a:pt x="23" y="34"/>
                    <a:pt x="25" y="35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5" y="41"/>
                    <a:pt x="37" y="42"/>
                    <a:pt x="37" y="44"/>
                  </a:cubicBezTo>
                  <a:cubicBezTo>
                    <a:pt x="38" y="46"/>
                    <a:pt x="36" y="47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7"/>
                    <a:pt x="29" y="59"/>
                    <a:pt x="27" y="59"/>
                  </a:cubicBezTo>
                  <a:cubicBezTo>
                    <a:pt x="26" y="60"/>
                    <a:pt x="24" y="59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4" y="53"/>
                    <a:pt x="12" y="52"/>
                    <a:pt x="12" y="50"/>
                  </a:cubicBezTo>
                  <a:cubicBezTo>
                    <a:pt x="12" y="48"/>
                    <a:pt x="13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5" y="46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20" y="35"/>
                    <a:pt x="21" y="34"/>
                  </a:cubicBezTo>
                  <a:close/>
                  <a:moveTo>
                    <a:pt x="87" y="28"/>
                  </a:moveTo>
                  <a:cubicBezTo>
                    <a:pt x="90" y="27"/>
                    <a:pt x="93" y="29"/>
                    <a:pt x="93" y="31"/>
                  </a:cubicBezTo>
                  <a:cubicBezTo>
                    <a:pt x="94" y="34"/>
                    <a:pt x="92" y="37"/>
                    <a:pt x="90" y="37"/>
                  </a:cubicBezTo>
                  <a:cubicBezTo>
                    <a:pt x="87" y="38"/>
                    <a:pt x="84" y="36"/>
                    <a:pt x="84" y="34"/>
                  </a:cubicBezTo>
                  <a:cubicBezTo>
                    <a:pt x="83" y="31"/>
                    <a:pt x="85" y="28"/>
                    <a:pt x="87" y="28"/>
                  </a:cubicBezTo>
                  <a:close/>
                  <a:moveTo>
                    <a:pt x="106" y="24"/>
                  </a:moveTo>
                  <a:cubicBezTo>
                    <a:pt x="109" y="23"/>
                    <a:pt x="111" y="25"/>
                    <a:pt x="112" y="27"/>
                  </a:cubicBezTo>
                  <a:cubicBezTo>
                    <a:pt x="112" y="30"/>
                    <a:pt x="111" y="32"/>
                    <a:pt x="108" y="33"/>
                  </a:cubicBezTo>
                  <a:cubicBezTo>
                    <a:pt x="106" y="34"/>
                    <a:pt x="103" y="32"/>
                    <a:pt x="103" y="29"/>
                  </a:cubicBezTo>
                  <a:cubicBezTo>
                    <a:pt x="102" y="27"/>
                    <a:pt x="104" y="24"/>
                    <a:pt x="106" y="24"/>
                  </a:cubicBezTo>
                  <a:close/>
                  <a:moveTo>
                    <a:pt x="99" y="35"/>
                  </a:moveTo>
                  <a:cubicBezTo>
                    <a:pt x="101" y="35"/>
                    <a:pt x="104" y="36"/>
                    <a:pt x="105" y="39"/>
                  </a:cubicBezTo>
                  <a:cubicBezTo>
                    <a:pt x="105" y="41"/>
                    <a:pt x="104" y="44"/>
                    <a:pt x="101" y="44"/>
                  </a:cubicBezTo>
                  <a:cubicBezTo>
                    <a:pt x="98" y="45"/>
                    <a:pt x="96" y="43"/>
                    <a:pt x="95" y="41"/>
                  </a:cubicBezTo>
                  <a:cubicBezTo>
                    <a:pt x="95" y="38"/>
                    <a:pt x="96" y="36"/>
                    <a:pt x="99" y="35"/>
                  </a:cubicBezTo>
                  <a:close/>
                  <a:moveTo>
                    <a:pt x="59" y="47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70" y="45"/>
                    <a:pt x="72" y="46"/>
                    <a:pt x="72" y="48"/>
                  </a:cubicBezTo>
                  <a:cubicBezTo>
                    <a:pt x="73" y="49"/>
                    <a:pt x="72" y="51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54"/>
                    <a:pt x="57" y="53"/>
                    <a:pt x="56" y="51"/>
                  </a:cubicBezTo>
                  <a:cubicBezTo>
                    <a:pt x="56" y="50"/>
                    <a:pt x="57" y="48"/>
                    <a:pt x="59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grpSp>
        <p:nvGrpSpPr>
          <p:cNvPr id="132" name="Grup 131"/>
          <p:cNvGrpSpPr/>
          <p:nvPr/>
        </p:nvGrpSpPr>
        <p:grpSpPr>
          <a:xfrm>
            <a:off x="3090908" y="3378968"/>
            <a:ext cx="707096" cy="712603"/>
            <a:chOff x="1670050" y="3333750"/>
            <a:chExt cx="1019175" cy="1027112"/>
          </a:xfrm>
        </p:grpSpPr>
        <p:sp>
          <p:nvSpPr>
            <p:cNvPr id="133" name="Oval 6"/>
            <p:cNvSpPr>
              <a:spLocks noChangeArrowheads="1"/>
            </p:cNvSpPr>
            <p:nvPr/>
          </p:nvSpPr>
          <p:spPr bwMode="auto">
            <a:xfrm>
              <a:off x="1670050" y="3333750"/>
              <a:ext cx="1019175" cy="1027112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34" name="Oval 12"/>
            <p:cNvSpPr>
              <a:spLocks noChangeArrowheads="1"/>
            </p:cNvSpPr>
            <p:nvPr/>
          </p:nvSpPr>
          <p:spPr bwMode="auto">
            <a:xfrm>
              <a:off x="1730375" y="3394075"/>
              <a:ext cx="895350" cy="90646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35" name="Freeform 19"/>
            <p:cNvSpPr>
              <a:spLocks noEditPoints="1"/>
            </p:cNvSpPr>
            <p:nvPr/>
          </p:nvSpPr>
          <p:spPr bwMode="auto">
            <a:xfrm>
              <a:off x="1971675" y="3576638"/>
              <a:ext cx="412750" cy="541337"/>
            </a:xfrm>
            <a:custGeom>
              <a:avLst/>
              <a:gdLst>
                <a:gd name="T0" fmla="*/ 61 w 110"/>
                <a:gd name="T1" fmla="*/ 132 h 143"/>
                <a:gd name="T2" fmla="*/ 105 w 110"/>
                <a:gd name="T3" fmla="*/ 37 h 143"/>
                <a:gd name="T4" fmla="*/ 100 w 110"/>
                <a:gd name="T5" fmla="*/ 22 h 143"/>
                <a:gd name="T6" fmla="*/ 65 w 110"/>
                <a:gd name="T7" fmla="*/ 5 h 143"/>
                <a:gd name="T8" fmla="*/ 49 w 110"/>
                <a:gd name="T9" fmla="*/ 11 h 143"/>
                <a:gd name="T10" fmla="*/ 5 w 110"/>
                <a:gd name="T11" fmla="*/ 106 h 143"/>
                <a:gd name="T12" fmla="*/ 11 w 110"/>
                <a:gd name="T13" fmla="*/ 122 h 143"/>
                <a:gd name="T14" fmla="*/ 45 w 110"/>
                <a:gd name="T15" fmla="*/ 138 h 143"/>
                <a:gd name="T16" fmla="*/ 61 w 110"/>
                <a:gd name="T17" fmla="*/ 132 h 143"/>
                <a:gd name="T18" fmla="*/ 68 w 110"/>
                <a:gd name="T19" fmla="*/ 17 h 143"/>
                <a:gd name="T20" fmla="*/ 67 w 110"/>
                <a:gd name="T21" fmla="*/ 15 h 143"/>
                <a:gd name="T22" fmla="*/ 68 w 110"/>
                <a:gd name="T23" fmla="*/ 14 h 143"/>
                <a:gd name="T24" fmla="*/ 70 w 110"/>
                <a:gd name="T25" fmla="*/ 13 h 143"/>
                <a:gd name="T26" fmla="*/ 91 w 110"/>
                <a:gd name="T27" fmla="*/ 23 h 143"/>
                <a:gd name="T28" fmla="*/ 91 w 110"/>
                <a:gd name="T29" fmla="*/ 25 h 143"/>
                <a:gd name="T30" fmla="*/ 91 w 110"/>
                <a:gd name="T31" fmla="*/ 26 h 143"/>
                <a:gd name="T32" fmla="*/ 89 w 110"/>
                <a:gd name="T33" fmla="*/ 27 h 143"/>
                <a:gd name="T34" fmla="*/ 68 w 110"/>
                <a:gd name="T35" fmla="*/ 17 h 143"/>
                <a:gd name="T36" fmla="*/ 15 w 110"/>
                <a:gd name="T37" fmla="*/ 100 h 143"/>
                <a:gd name="T38" fmla="*/ 54 w 110"/>
                <a:gd name="T39" fmla="*/ 16 h 143"/>
                <a:gd name="T40" fmla="*/ 98 w 110"/>
                <a:gd name="T41" fmla="*/ 37 h 143"/>
                <a:gd name="T42" fmla="*/ 59 w 110"/>
                <a:gd name="T43" fmla="*/ 120 h 143"/>
                <a:gd name="T44" fmla="*/ 15 w 110"/>
                <a:gd name="T45" fmla="*/ 100 h 143"/>
                <a:gd name="T46" fmla="*/ 28 w 110"/>
                <a:gd name="T47" fmla="*/ 119 h 143"/>
                <a:gd name="T48" fmla="*/ 34 w 110"/>
                <a:gd name="T49" fmla="*/ 117 h 143"/>
                <a:gd name="T50" fmla="*/ 36 w 110"/>
                <a:gd name="T51" fmla="*/ 122 h 143"/>
                <a:gd name="T52" fmla="*/ 30 w 110"/>
                <a:gd name="T53" fmla="*/ 125 h 143"/>
                <a:gd name="T54" fmla="*/ 28 w 110"/>
                <a:gd name="T55" fmla="*/ 1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" h="143">
                  <a:moveTo>
                    <a:pt x="61" y="132"/>
                  </a:moveTo>
                  <a:cubicBezTo>
                    <a:pt x="105" y="37"/>
                    <a:pt x="105" y="37"/>
                    <a:pt x="105" y="37"/>
                  </a:cubicBezTo>
                  <a:cubicBezTo>
                    <a:pt x="110" y="27"/>
                    <a:pt x="100" y="22"/>
                    <a:pt x="100" y="22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54" y="0"/>
                    <a:pt x="49" y="11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0" y="117"/>
                    <a:pt x="11" y="122"/>
                    <a:pt x="11" y="122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5" y="138"/>
                    <a:pt x="56" y="143"/>
                    <a:pt x="61" y="132"/>
                  </a:cubicBezTo>
                  <a:close/>
                  <a:moveTo>
                    <a:pt x="68" y="17"/>
                  </a:moveTo>
                  <a:cubicBezTo>
                    <a:pt x="67" y="16"/>
                    <a:pt x="67" y="16"/>
                    <a:pt x="67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3"/>
                    <a:pt x="69" y="13"/>
                    <a:pt x="70" y="1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23"/>
                    <a:pt x="92" y="24"/>
                    <a:pt x="91" y="25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7"/>
                    <a:pt x="90" y="27"/>
                    <a:pt x="89" y="27"/>
                  </a:cubicBezTo>
                  <a:lnTo>
                    <a:pt x="68" y="17"/>
                  </a:lnTo>
                  <a:close/>
                  <a:moveTo>
                    <a:pt x="15" y="100"/>
                  </a:moveTo>
                  <a:cubicBezTo>
                    <a:pt x="54" y="16"/>
                    <a:pt x="54" y="16"/>
                    <a:pt x="54" y="16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59" y="120"/>
                    <a:pt x="59" y="120"/>
                    <a:pt x="59" y="120"/>
                  </a:cubicBezTo>
                  <a:lnTo>
                    <a:pt x="15" y="100"/>
                  </a:lnTo>
                  <a:close/>
                  <a:moveTo>
                    <a:pt x="28" y="119"/>
                  </a:moveTo>
                  <a:cubicBezTo>
                    <a:pt x="29" y="117"/>
                    <a:pt x="32" y="116"/>
                    <a:pt x="34" y="117"/>
                  </a:cubicBezTo>
                  <a:cubicBezTo>
                    <a:pt x="36" y="118"/>
                    <a:pt x="37" y="120"/>
                    <a:pt x="36" y="122"/>
                  </a:cubicBezTo>
                  <a:cubicBezTo>
                    <a:pt x="35" y="125"/>
                    <a:pt x="33" y="126"/>
                    <a:pt x="30" y="125"/>
                  </a:cubicBezTo>
                  <a:cubicBezTo>
                    <a:pt x="28" y="124"/>
                    <a:pt x="27" y="121"/>
                    <a:pt x="28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grpSp>
        <p:nvGrpSpPr>
          <p:cNvPr id="136" name="Grup 135"/>
          <p:cNvGrpSpPr/>
          <p:nvPr/>
        </p:nvGrpSpPr>
        <p:grpSpPr>
          <a:xfrm>
            <a:off x="4644008" y="3378968"/>
            <a:ext cx="707096" cy="712603"/>
            <a:chOff x="4054475" y="3333750"/>
            <a:chExt cx="1019175" cy="1027112"/>
          </a:xfrm>
        </p:grpSpPr>
        <p:sp>
          <p:nvSpPr>
            <p:cNvPr id="137" name="Oval 8"/>
            <p:cNvSpPr>
              <a:spLocks noChangeArrowheads="1"/>
            </p:cNvSpPr>
            <p:nvPr/>
          </p:nvSpPr>
          <p:spPr bwMode="auto">
            <a:xfrm>
              <a:off x="4054475" y="3333750"/>
              <a:ext cx="1019175" cy="1027112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11A74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38" name="Oval 10"/>
            <p:cNvSpPr>
              <a:spLocks noChangeArrowheads="1"/>
            </p:cNvSpPr>
            <p:nvPr/>
          </p:nvSpPr>
          <p:spPr bwMode="auto">
            <a:xfrm>
              <a:off x="4110745" y="3394075"/>
              <a:ext cx="895350" cy="906462"/>
            </a:xfrm>
            <a:prstGeom prst="ellipse">
              <a:avLst/>
            </a:pr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39" name="Freeform 20"/>
            <p:cNvSpPr>
              <a:spLocks noEditPoints="1"/>
            </p:cNvSpPr>
            <p:nvPr/>
          </p:nvSpPr>
          <p:spPr bwMode="auto">
            <a:xfrm>
              <a:off x="4335463" y="3629025"/>
              <a:ext cx="463550" cy="334962"/>
            </a:xfrm>
            <a:custGeom>
              <a:avLst/>
              <a:gdLst>
                <a:gd name="T0" fmla="*/ 114 w 123"/>
                <a:gd name="T1" fmla="*/ 9 h 88"/>
                <a:gd name="T2" fmla="*/ 114 w 123"/>
                <a:gd name="T3" fmla="*/ 80 h 88"/>
                <a:gd name="T4" fmla="*/ 9 w 123"/>
                <a:gd name="T5" fmla="*/ 80 h 88"/>
                <a:gd name="T6" fmla="*/ 9 w 123"/>
                <a:gd name="T7" fmla="*/ 9 h 88"/>
                <a:gd name="T8" fmla="*/ 114 w 123"/>
                <a:gd name="T9" fmla="*/ 9 h 88"/>
                <a:gd name="T10" fmla="*/ 0 w 123"/>
                <a:gd name="T11" fmla="*/ 5 h 88"/>
                <a:gd name="T12" fmla="*/ 0 w 123"/>
                <a:gd name="T13" fmla="*/ 84 h 88"/>
                <a:gd name="T14" fmla="*/ 4 w 123"/>
                <a:gd name="T15" fmla="*/ 88 h 88"/>
                <a:gd name="T16" fmla="*/ 119 w 123"/>
                <a:gd name="T17" fmla="*/ 88 h 88"/>
                <a:gd name="T18" fmla="*/ 123 w 123"/>
                <a:gd name="T19" fmla="*/ 84 h 88"/>
                <a:gd name="T20" fmla="*/ 123 w 123"/>
                <a:gd name="T21" fmla="*/ 5 h 88"/>
                <a:gd name="T22" fmla="*/ 119 w 123"/>
                <a:gd name="T23" fmla="*/ 0 h 88"/>
                <a:gd name="T24" fmla="*/ 4 w 123"/>
                <a:gd name="T25" fmla="*/ 0 h 88"/>
                <a:gd name="T26" fmla="*/ 0 w 123"/>
                <a:gd name="T27" fmla="*/ 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88">
                  <a:moveTo>
                    <a:pt x="114" y="9"/>
                  </a:moveTo>
                  <a:cubicBezTo>
                    <a:pt x="114" y="80"/>
                    <a:pt x="114" y="80"/>
                    <a:pt x="114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114" y="9"/>
                  </a:lnTo>
                  <a:close/>
                  <a:moveTo>
                    <a:pt x="0" y="5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86"/>
                    <a:pt x="2" y="88"/>
                    <a:pt x="4" y="8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21" y="88"/>
                    <a:pt x="123" y="86"/>
                    <a:pt x="123" y="84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2"/>
                    <a:pt x="121" y="0"/>
                    <a:pt x="11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40" name="Freeform 21"/>
            <p:cNvSpPr>
              <a:spLocks/>
            </p:cNvSpPr>
            <p:nvPr/>
          </p:nvSpPr>
          <p:spPr bwMode="auto">
            <a:xfrm>
              <a:off x="4549775" y="3940175"/>
              <a:ext cx="34925" cy="125412"/>
            </a:xfrm>
            <a:custGeom>
              <a:avLst/>
              <a:gdLst>
                <a:gd name="T0" fmla="*/ 9 w 9"/>
                <a:gd name="T1" fmla="*/ 4 h 33"/>
                <a:gd name="T2" fmla="*/ 5 w 9"/>
                <a:gd name="T3" fmla="*/ 0 h 33"/>
                <a:gd name="T4" fmla="*/ 0 w 9"/>
                <a:gd name="T5" fmla="*/ 4 h 33"/>
                <a:gd name="T6" fmla="*/ 0 w 9"/>
                <a:gd name="T7" fmla="*/ 28 h 33"/>
                <a:gd name="T8" fmla="*/ 5 w 9"/>
                <a:gd name="T9" fmla="*/ 33 h 33"/>
                <a:gd name="T10" fmla="*/ 9 w 9"/>
                <a:gd name="T11" fmla="*/ 28 h 33"/>
                <a:gd name="T12" fmla="*/ 9 w 9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3">
                  <a:moveTo>
                    <a:pt x="9" y="4"/>
                  </a:move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7" y="33"/>
                    <a:pt x="9" y="31"/>
                    <a:pt x="9" y="28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41" name="Freeform 22"/>
            <p:cNvSpPr>
              <a:spLocks/>
            </p:cNvSpPr>
            <p:nvPr/>
          </p:nvSpPr>
          <p:spPr bwMode="auto">
            <a:xfrm>
              <a:off x="4467225" y="4032250"/>
              <a:ext cx="200025" cy="33337"/>
            </a:xfrm>
            <a:custGeom>
              <a:avLst/>
              <a:gdLst>
                <a:gd name="T0" fmla="*/ 49 w 53"/>
                <a:gd name="T1" fmla="*/ 9 h 9"/>
                <a:gd name="T2" fmla="*/ 53 w 53"/>
                <a:gd name="T3" fmla="*/ 4 h 9"/>
                <a:gd name="T4" fmla="*/ 49 w 53"/>
                <a:gd name="T5" fmla="*/ 0 h 9"/>
                <a:gd name="T6" fmla="*/ 5 w 53"/>
                <a:gd name="T7" fmla="*/ 0 h 9"/>
                <a:gd name="T8" fmla="*/ 0 w 53"/>
                <a:gd name="T9" fmla="*/ 4 h 9"/>
                <a:gd name="T10" fmla="*/ 5 w 53"/>
                <a:gd name="T11" fmla="*/ 9 h 9"/>
                <a:gd name="T12" fmla="*/ 49 w 5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">
                  <a:moveTo>
                    <a:pt x="49" y="9"/>
                  </a:moveTo>
                  <a:cubicBezTo>
                    <a:pt x="51" y="9"/>
                    <a:pt x="53" y="7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191615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Metin kutusu 87"/>
          <p:cNvSpPr txBox="1"/>
          <p:nvPr/>
        </p:nvSpPr>
        <p:spPr>
          <a:xfrm>
            <a:off x="459297" y="1208877"/>
            <a:ext cx="58492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500" b="1" dirty="0">
                <a:solidFill>
                  <a:srgbClr val="E61F4F"/>
                </a:solidFill>
              </a:rPr>
              <a:t>Teknoloji Testi</a:t>
            </a:r>
          </a:p>
        </p:txBody>
      </p:sp>
      <p:cxnSp>
        <p:nvCxnSpPr>
          <p:cNvPr id="89" name="Düz Bağlayıcı 88"/>
          <p:cNvCxnSpPr/>
          <p:nvPr/>
        </p:nvCxnSpPr>
        <p:spPr>
          <a:xfrm flipH="1">
            <a:off x="507468" y="1959167"/>
            <a:ext cx="3380830" cy="0"/>
          </a:xfrm>
          <a:prstGeom prst="line">
            <a:avLst/>
          </a:prstGeom>
          <a:ln w="9525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Resim 8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3" y="3245544"/>
            <a:ext cx="4192350" cy="861167"/>
          </a:xfrm>
          <a:prstGeom prst="rect">
            <a:avLst/>
          </a:prstGeom>
        </p:spPr>
      </p:pic>
      <p:sp>
        <p:nvSpPr>
          <p:cNvPr id="91" name="Metin kutusu 90"/>
          <p:cNvSpPr txBox="1"/>
          <p:nvPr/>
        </p:nvSpPr>
        <p:spPr>
          <a:xfrm>
            <a:off x="507467" y="2365710"/>
            <a:ext cx="41106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50" b="1" dirty="0"/>
              <a:t>Teknolojiyle aranızdaki mesafeyi</a:t>
            </a:r>
          </a:p>
          <a:p>
            <a:r>
              <a:rPr lang="tr-TR" sz="1350" b="1" dirty="0"/>
              <a:t>ölçmek ister misiniz?</a:t>
            </a:r>
          </a:p>
        </p:txBody>
      </p:sp>
      <p:sp>
        <p:nvSpPr>
          <p:cNvPr id="92" name="Metin kutusu 91"/>
          <p:cNvSpPr txBox="1"/>
          <p:nvPr/>
        </p:nvSpPr>
        <p:spPr>
          <a:xfrm>
            <a:off x="507467" y="3524825"/>
            <a:ext cx="41106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dirty="0">
                <a:solidFill>
                  <a:schemeClr val="bg1"/>
                </a:solidFill>
              </a:rPr>
              <a:t>Haydi o zaman, soruları cevaplayalım.</a:t>
            </a:r>
            <a:endParaRPr lang="tr-TR" sz="1350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7265" y="2300779"/>
            <a:ext cx="661200" cy="86093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656" y="3161380"/>
            <a:ext cx="654313" cy="5096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9428" y="3432352"/>
            <a:ext cx="681863" cy="771401"/>
          </a:xfrm>
          <a:prstGeom prst="rect">
            <a:avLst/>
          </a:prstGeom>
        </p:spPr>
      </p:pic>
      <p:pic>
        <p:nvPicPr>
          <p:cNvPr id="2086" name="Resim 208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2710" y="4039005"/>
            <a:ext cx="612988" cy="57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635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1" grpId="0"/>
      <p:bldP spid="9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 78"/>
          <p:cNvGrpSpPr/>
          <p:nvPr/>
        </p:nvGrpSpPr>
        <p:grpSpPr>
          <a:xfrm>
            <a:off x="1038822" y="3990463"/>
            <a:ext cx="191690" cy="354806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310958" y="1327619"/>
            <a:ext cx="6894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Bilgisayar ya da diğer teknolojik aygıtlarınla geçirdiğin</a:t>
            </a:r>
          </a:p>
          <a:p>
            <a:r>
              <a:rPr lang="tr-TR" b="1" dirty="0">
                <a:solidFill>
                  <a:srgbClr val="231F20"/>
                </a:solidFill>
              </a:rPr>
              <a:t>zaman yüzünden gündelik sorumluluklarında</a:t>
            </a:r>
          </a:p>
          <a:p>
            <a:r>
              <a:rPr lang="tr-TR" b="1" dirty="0">
                <a:solidFill>
                  <a:srgbClr val="231F20"/>
                </a:solidFill>
              </a:rPr>
              <a:t>aksama oluyor mu?</a:t>
            </a:r>
          </a:p>
        </p:txBody>
      </p:sp>
      <p:grpSp>
        <p:nvGrpSpPr>
          <p:cNvPr id="101" name="Grup 100"/>
          <p:cNvGrpSpPr/>
          <p:nvPr/>
        </p:nvGrpSpPr>
        <p:grpSpPr>
          <a:xfrm>
            <a:off x="396693" y="1096675"/>
            <a:ext cx="755965" cy="923330"/>
            <a:chOff x="528923" y="581550"/>
            <a:chExt cx="1007953" cy="1231106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528923" y="581550"/>
              <a:ext cx="776282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5400" b="1" dirty="0">
                  <a:solidFill>
                    <a:srgbClr val="E61F4F"/>
                  </a:solidFill>
                </a:rPr>
                <a:t>1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104" name="Resim 1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7265" y="2300779"/>
            <a:ext cx="661200" cy="860938"/>
          </a:xfrm>
          <a:prstGeom prst="rect">
            <a:avLst/>
          </a:prstGeom>
        </p:spPr>
      </p:pic>
      <p:pic>
        <p:nvPicPr>
          <p:cNvPr id="105" name="Resim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656" y="3161380"/>
            <a:ext cx="654313" cy="509675"/>
          </a:xfrm>
          <a:prstGeom prst="rect">
            <a:avLst/>
          </a:prstGeom>
        </p:spPr>
      </p:pic>
      <p:pic>
        <p:nvPicPr>
          <p:cNvPr id="106" name="Resim 1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9428" y="3432352"/>
            <a:ext cx="681863" cy="771401"/>
          </a:xfrm>
          <a:prstGeom prst="rect">
            <a:avLst/>
          </a:prstGeom>
        </p:spPr>
      </p:pic>
      <p:pic>
        <p:nvPicPr>
          <p:cNvPr id="107" name="Resim 10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2710" y="4039005"/>
            <a:ext cx="612988" cy="571663"/>
          </a:xfrm>
          <a:prstGeom prst="rect">
            <a:avLst/>
          </a:prstGeom>
        </p:spPr>
      </p:pic>
      <p:grpSp>
        <p:nvGrpSpPr>
          <p:cNvPr id="2085" name="Grup 2084"/>
          <p:cNvGrpSpPr/>
          <p:nvPr/>
        </p:nvGrpSpPr>
        <p:grpSpPr>
          <a:xfrm>
            <a:off x="1133616" y="2418527"/>
            <a:ext cx="1265494" cy="424149"/>
            <a:chOff x="1511488" y="2299164"/>
            <a:chExt cx="1687325" cy="565532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1981200" y="2340531"/>
              <a:ext cx="97505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E61F4F"/>
                  </a:solidFill>
                </a:rPr>
                <a:t>Evet</a:t>
              </a:r>
              <a:endParaRPr lang="tr-TR" dirty="0">
                <a:solidFill>
                  <a:srgbClr val="E61F4F"/>
                </a:solidFill>
              </a:endParaRPr>
            </a:p>
          </p:txBody>
        </p:sp>
      </p:grpSp>
      <p:grpSp>
        <p:nvGrpSpPr>
          <p:cNvPr id="2088" name="Grup 2087"/>
          <p:cNvGrpSpPr/>
          <p:nvPr/>
        </p:nvGrpSpPr>
        <p:grpSpPr>
          <a:xfrm>
            <a:off x="1132203" y="2976110"/>
            <a:ext cx="1265494" cy="424149"/>
            <a:chOff x="1509603" y="3042609"/>
            <a:chExt cx="1687325" cy="565532"/>
          </a:xfrm>
        </p:grpSpPr>
        <p:pic>
          <p:nvPicPr>
            <p:cNvPr id="108" name="Resim 10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9603" y="3042609"/>
              <a:ext cx="1687325" cy="565532"/>
            </a:xfrm>
            <a:prstGeom prst="rect">
              <a:avLst/>
            </a:prstGeom>
          </p:spPr>
        </p:pic>
        <p:sp>
          <p:nvSpPr>
            <p:cNvPr id="109" name="Dikdörtgen 108"/>
            <p:cNvSpPr/>
            <p:nvPr/>
          </p:nvSpPr>
          <p:spPr>
            <a:xfrm>
              <a:off x="1892475" y="3080177"/>
              <a:ext cx="116314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11A74F"/>
                  </a:solidFill>
                </a:rPr>
                <a:t>Hayır</a:t>
              </a:r>
              <a:endParaRPr lang="tr-TR" dirty="0">
                <a:solidFill>
                  <a:srgbClr val="11A74F"/>
                </a:solidFill>
              </a:endParaRPr>
            </a:p>
          </p:txBody>
        </p:sp>
      </p:grpSp>
      <p:grpSp>
        <p:nvGrpSpPr>
          <p:cNvPr id="2091" name="Grup 2090"/>
          <p:cNvGrpSpPr/>
          <p:nvPr/>
        </p:nvGrpSpPr>
        <p:grpSpPr>
          <a:xfrm>
            <a:off x="1070373" y="4021478"/>
            <a:ext cx="4732663" cy="133291"/>
            <a:chOff x="1427163" y="4218970"/>
            <a:chExt cx="6310217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2" name="Oval 15"/>
            <p:cNvSpPr>
              <a:spLocks noChangeArrowheads="1"/>
            </p:cNvSpPr>
            <p:nvPr/>
          </p:nvSpPr>
          <p:spPr bwMode="auto">
            <a:xfrm>
              <a:off x="7567518" y="4218970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202076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 78"/>
          <p:cNvGrpSpPr/>
          <p:nvPr/>
        </p:nvGrpSpPr>
        <p:grpSpPr>
          <a:xfrm>
            <a:off x="1426334" y="3990463"/>
            <a:ext cx="191690" cy="354806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310958" y="1327619"/>
            <a:ext cx="7693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Daha önceleri kardeşlerinle evde veya arkadaşlarınla dışarıda</a:t>
            </a:r>
          </a:p>
          <a:p>
            <a:r>
              <a:rPr lang="tr-TR" b="1" dirty="0">
                <a:solidFill>
                  <a:srgbClr val="231F20"/>
                </a:solidFill>
              </a:rPr>
              <a:t>oynamaktan zevk alıyorken artık </a:t>
            </a:r>
            <a:r>
              <a:rPr lang="tr-TR" b="1" dirty="0" err="1">
                <a:solidFill>
                  <a:srgbClr val="231F20"/>
                </a:solidFill>
              </a:rPr>
              <a:t>tekno</a:t>
            </a:r>
            <a:r>
              <a:rPr lang="tr-TR" b="1" dirty="0">
                <a:solidFill>
                  <a:srgbClr val="231F20"/>
                </a:solidFill>
              </a:rPr>
              <a:t>-oyuncaklarını mı</a:t>
            </a:r>
          </a:p>
          <a:p>
            <a:r>
              <a:rPr lang="tr-TR" b="1" dirty="0">
                <a:solidFill>
                  <a:srgbClr val="231F20"/>
                </a:solidFill>
              </a:rPr>
              <a:t>tercih ediyorsun?</a:t>
            </a:r>
          </a:p>
        </p:txBody>
      </p:sp>
      <p:grpSp>
        <p:nvGrpSpPr>
          <p:cNvPr id="101" name="Grup 100"/>
          <p:cNvGrpSpPr/>
          <p:nvPr/>
        </p:nvGrpSpPr>
        <p:grpSpPr>
          <a:xfrm>
            <a:off x="396693" y="1096675"/>
            <a:ext cx="755965" cy="923330"/>
            <a:chOff x="528923" y="581550"/>
            <a:chExt cx="1007953" cy="1231106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528923" y="581550"/>
              <a:ext cx="776282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5400" b="1" dirty="0">
                  <a:solidFill>
                    <a:srgbClr val="E61F4F"/>
                  </a:solidFill>
                </a:rPr>
                <a:t>2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104" name="Resim 1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7265" y="2300779"/>
            <a:ext cx="661200" cy="860938"/>
          </a:xfrm>
          <a:prstGeom prst="rect">
            <a:avLst/>
          </a:prstGeom>
        </p:spPr>
      </p:pic>
      <p:pic>
        <p:nvPicPr>
          <p:cNvPr id="105" name="Resim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656" y="3161380"/>
            <a:ext cx="654313" cy="509675"/>
          </a:xfrm>
          <a:prstGeom prst="rect">
            <a:avLst/>
          </a:prstGeom>
        </p:spPr>
      </p:pic>
      <p:pic>
        <p:nvPicPr>
          <p:cNvPr id="106" name="Resim 1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9428" y="3432352"/>
            <a:ext cx="681863" cy="771401"/>
          </a:xfrm>
          <a:prstGeom prst="rect">
            <a:avLst/>
          </a:prstGeom>
        </p:spPr>
      </p:pic>
      <p:pic>
        <p:nvPicPr>
          <p:cNvPr id="107" name="Resim 10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2710" y="4039005"/>
            <a:ext cx="612988" cy="571663"/>
          </a:xfrm>
          <a:prstGeom prst="rect">
            <a:avLst/>
          </a:prstGeom>
        </p:spPr>
      </p:pic>
      <p:grpSp>
        <p:nvGrpSpPr>
          <p:cNvPr id="2085" name="Grup 2084"/>
          <p:cNvGrpSpPr/>
          <p:nvPr/>
        </p:nvGrpSpPr>
        <p:grpSpPr>
          <a:xfrm>
            <a:off x="1133616" y="2418527"/>
            <a:ext cx="1265494" cy="424149"/>
            <a:chOff x="1511488" y="2299164"/>
            <a:chExt cx="1687325" cy="565532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1981200" y="2340531"/>
              <a:ext cx="97505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E61F4F"/>
                  </a:solidFill>
                </a:rPr>
                <a:t>Evet</a:t>
              </a:r>
              <a:endParaRPr lang="tr-TR" dirty="0">
                <a:solidFill>
                  <a:srgbClr val="E61F4F"/>
                </a:solidFill>
              </a:endParaRPr>
            </a:p>
          </p:txBody>
        </p:sp>
      </p:grpSp>
      <p:grpSp>
        <p:nvGrpSpPr>
          <p:cNvPr id="2088" name="Grup 2087"/>
          <p:cNvGrpSpPr/>
          <p:nvPr/>
        </p:nvGrpSpPr>
        <p:grpSpPr>
          <a:xfrm>
            <a:off x="1132203" y="2976110"/>
            <a:ext cx="1265494" cy="424149"/>
            <a:chOff x="1509603" y="3042609"/>
            <a:chExt cx="1687325" cy="565532"/>
          </a:xfrm>
        </p:grpSpPr>
        <p:pic>
          <p:nvPicPr>
            <p:cNvPr id="108" name="Resim 10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9603" y="3042609"/>
              <a:ext cx="1687325" cy="565532"/>
            </a:xfrm>
            <a:prstGeom prst="rect">
              <a:avLst/>
            </a:prstGeom>
          </p:spPr>
        </p:pic>
        <p:sp>
          <p:nvSpPr>
            <p:cNvPr id="109" name="Dikdörtgen 108"/>
            <p:cNvSpPr/>
            <p:nvPr/>
          </p:nvSpPr>
          <p:spPr>
            <a:xfrm>
              <a:off x="1892475" y="3080177"/>
              <a:ext cx="116314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11A74F"/>
                  </a:solidFill>
                </a:rPr>
                <a:t>Hayır</a:t>
              </a:r>
              <a:endParaRPr lang="tr-TR" dirty="0">
                <a:solidFill>
                  <a:srgbClr val="11A74F"/>
                </a:solidFill>
              </a:endParaRPr>
            </a:p>
          </p:txBody>
        </p:sp>
      </p:grpSp>
      <p:grpSp>
        <p:nvGrpSpPr>
          <p:cNvPr id="2091" name="Grup 2090"/>
          <p:cNvGrpSpPr/>
          <p:nvPr/>
        </p:nvGrpSpPr>
        <p:grpSpPr>
          <a:xfrm>
            <a:off x="1070373" y="4021478"/>
            <a:ext cx="4732663" cy="133291"/>
            <a:chOff x="1427163" y="4218970"/>
            <a:chExt cx="6310217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2" name="Oval 15"/>
            <p:cNvSpPr>
              <a:spLocks noChangeArrowheads="1"/>
            </p:cNvSpPr>
            <p:nvPr/>
          </p:nvSpPr>
          <p:spPr bwMode="auto">
            <a:xfrm>
              <a:off x="7567518" y="4218970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309312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 78"/>
          <p:cNvGrpSpPr/>
          <p:nvPr/>
        </p:nvGrpSpPr>
        <p:grpSpPr>
          <a:xfrm>
            <a:off x="1807966" y="3990463"/>
            <a:ext cx="191690" cy="354806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310958" y="1327620"/>
            <a:ext cx="5931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Sosyal medya mesajlarını günde bir-iki kereden</a:t>
            </a:r>
          </a:p>
          <a:p>
            <a:r>
              <a:rPr lang="tr-TR" b="1" dirty="0">
                <a:solidFill>
                  <a:srgbClr val="231F20"/>
                </a:solidFill>
              </a:rPr>
              <a:t>fazla kontrol ediyor musun?</a:t>
            </a:r>
          </a:p>
        </p:txBody>
      </p:sp>
      <p:grpSp>
        <p:nvGrpSpPr>
          <p:cNvPr id="101" name="Grup 100"/>
          <p:cNvGrpSpPr/>
          <p:nvPr/>
        </p:nvGrpSpPr>
        <p:grpSpPr>
          <a:xfrm>
            <a:off x="396693" y="1096675"/>
            <a:ext cx="755965" cy="923330"/>
            <a:chOff x="528923" y="581550"/>
            <a:chExt cx="1007953" cy="1231106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528923" y="581550"/>
              <a:ext cx="776282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5400" b="1" dirty="0">
                  <a:solidFill>
                    <a:srgbClr val="E61F4F"/>
                  </a:solidFill>
                </a:rPr>
                <a:t>3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104" name="Resim 1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7265" y="2300779"/>
            <a:ext cx="661200" cy="860938"/>
          </a:xfrm>
          <a:prstGeom prst="rect">
            <a:avLst/>
          </a:prstGeom>
        </p:spPr>
      </p:pic>
      <p:pic>
        <p:nvPicPr>
          <p:cNvPr id="105" name="Resim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656" y="3161380"/>
            <a:ext cx="654313" cy="509675"/>
          </a:xfrm>
          <a:prstGeom prst="rect">
            <a:avLst/>
          </a:prstGeom>
        </p:spPr>
      </p:pic>
      <p:pic>
        <p:nvPicPr>
          <p:cNvPr id="106" name="Resim 1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9428" y="3432352"/>
            <a:ext cx="681863" cy="771401"/>
          </a:xfrm>
          <a:prstGeom prst="rect">
            <a:avLst/>
          </a:prstGeom>
        </p:spPr>
      </p:pic>
      <p:pic>
        <p:nvPicPr>
          <p:cNvPr id="107" name="Resim 10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2710" y="4039005"/>
            <a:ext cx="612988" cy="571663"/>
          </a:xfrm>
          <a:prstGeom prst="rect">
            <a:avLst/>
          </a:prstGeom>
        </p:spPr>
      </p:pic>
      <p:grpSp>
        <p:nvGrpSpPr>
          <p:cNvPr id="2085" name="Grup 2084"/>
          <p:cNvGrpSpPr/>
          <p:nvPr/>
        </p:nvGrpSpPr>
        <p:grpSpPr>
          <a:xfrm>
            <a:off x="1133616" y="2418527"/>
            <a:ext cx="1265494" cy="424149"/>
            <a:chOff x="1511488" y="2299164"/>
            <a:chExt cx="1687325" cy="565532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1981200" y="2340531"/>
              <a:ext cx="97505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E61F4F"/>
                  </a:solidFill>
                </a:rPr>
                <a:t>Evet</a:t>
              </a:r>
              <a:endParaRPr lang="tr-TR" dirty="0">
                <a:solidFill>
                  <a:srgbClr val="E61F4F"/>
                </a:solidFill>
              </a:endParaRPr>
            </a:p>
          </p:txBody>
        </p:sp>
      </p:grpSp>
      <p:grpSp>
        <p:nvGrpSpPr>
          <p:cNvPr id="2088" name="Grup 2087"/>
          <p:cNvGrpSpPr/>
          <p:nvPr/>
        </p:nvGrpSpPr>
        <p:grpSpPr>
          <a:xfrm>
            <a:off x="1132203" y="2976110"/>
            <a:ext cx="1265494" cy="424149"/>
            <a:chOff x="1509603" y="3042609"/>
            <a:chExt cx="1687325" cy="565532"/>
          </a:xfrm>
        </p:grpSpPr>
        <p:pic>
          <p:nvPicPr>
            <p:cNvPr id="108" name="Resim 10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9603" y="3042609"/>
              <a:ext cx="1687325" cy="565532"/>
            </a:xfrm>
            <a:prstGeom prst="rect">
              <a:avLst/>
            </a:prstGeom>
          </p:spPr>
        </p:pic>
        <p:sp>
          <p:nvSpPr>
            <p:cNvPr id="109" name="Dikdörtgen 108"/>
            <p:cNvSpPr/>
            <p:nvPr/>
          </p:nvSpPr>
          <p:spPr>
            <a:xfrm>
              <a:off x="1892475" y="3080177"/>
              <a:ext cx="116314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11A74F"/>
                  </a:solidFill>
                </a:rPr>
                <a:t>Hayır</a:t>
              </a:r>
              <a:endParaRPr lang="tr-TR" dirty="0">
                <a:solidFill>
                  <a:srgbClr val="11A74F"/>
                </a:solidFill>
              </a:endParaRPr>
            </a:p>
          </p:txBody>
        </p:sp>
      </p:grpSp>
      <p:grpSp>
        <p:nvGrpSpPr>
          <p:cNvPr id="2091" name="Grup 2090"/>
          <p:cNvGrpSpPr/>
          <p:nvPr/>
        </p:nvGrpSpPr>
        <p:grpSpPr>
          <a:xfrm>
            <a:off x="1070373" y="4021478"/>
            <a:ext cx="4732663" cy="133291"/>
            <a:chOff x="1427163" y="4218970"/>
            <a:chExt cx="6310217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2" name="Oval 15"/>
            <p:cNvSpPr>
              <a:spLocks noChangeArrowheads="1"/>
            </p:cNvSpPr>
            <p:nvPr/>
          </p:nvSpPr>
          <p:spPr bwMode="auto">
            <a:xfrm>
              <a:off x="7567518" y="4218970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91403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Devam…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351338"/>
          </a:xfrm>
        </p:spPr>
        <p:txBody>
          <a:bodyPr>
            <a:normAutofit fontScale="92500"/>
          </a:bodyPr>
          <a:lstStyle/>
          <a:p>
            <a:r>
              <a:rPr lang="tr-TR" sz="2400" dirty="0" smtClean="0"/>
              <a:t>Sigara bağımlılık yapıcı, öldürücü bir maddedir ve güvenli bir dozu yoktur. </a:t>
            </a:r>
          </a:p>
          <a:p>
            <a:r>
              <a:rPr lang="tr-TR" altLang="tr-TR" sz="2400" b="1" dirty="0" smtClean="0"/>
              <a:t>4000’in üzerinde kimyasal madde bulundurmaktadır.</a:t>
            </a:r>
          </a:p>
          <a:p>
            <a:r>
              <a:rPr lang="tr-TR" altLang="tr-TR" sz="2400" b="1" dirty="0" smtClean="0"/>
              <a:t>Dünyada 1 Milyar 100 Milyon Kişi SİGARA kullanmaktadır.</a:t>
            </a:r>
          </a:p>
          <a:p>
            <a:r>
              <a:rPr lang="tr-TR" sz="2400" b="1" u="sng" dirty="0"/>
              <a:t>Ülkemizde sigaraya bağımlı 17.000.000 (milyon) kişi bulunmaktadır. </a:t>
            </a:r>
            <a:endParaRPr lang="tr-TR" sz="2400" b="1" u="sng" dirty="0" smtClean="0"/>
          </a:p>
          <a:p>
            <a:r>
              <a:rPr lang="tr-TR" sz="2400" dirty="0" smtClean="0"/>
              <a:t>Erkeklerin %60’ı, Kadınların da %20 si kullanmaktadır.</a:t>
            </a:r>
            <a:endParaRPr lang="tr-TR" sz="2400" dirty="0"/>
          </a:p>
          <a:p>
            <a:r>
              <a:rPr lang="tr-TR" sz="2400" dirty="0" smtClean="0"/>
              <a:t>Ülkemizde her 10 kişiden 3’ü kullanmaktadır.</a:t>
            </a:r>
          </a:p>
          <a:p>
            <a:r>
              <a:rPr lang="tr-TR" sz="2400" dirty="0" smtClean="0"/>
              <a:t>Sigarayı deneyen her 4 kişiden 3’ü bağımlı olur. </a:t>
            </a:r>
          </a:p>
          <a:p>
            <a:r>
              <a:rPr lang="tr-TR" sz="2400" dirty="0" smtClean="0"/>
              <a:t>Sigaradan ölenlerin sayısı trafikte ölenlerin 37 katıdır. </a:t>
            </a:r>
          </a:p>
          <a:p>
            <a:r>
              <a:rPr lang="tr-TR" sz="2400" dirty="0" smtClean="0"/>
              <a:t>Ülkemizde sigaraya başlama yaşı 10’a inmiştir. </a:t>
            </a:r>
          </a:p>
          <a:p>
            <a:r>
              <a:rPr lang="tr-TR" sz="2400" dirty="0" smtClean="0"/>
              <a:t>Sigara içenlerin %11.7’si 7-11 yaş arasındadır.</a:t>
            </a:r>
          </a:p>
          <a:p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 78"/>
          <p:cNvGrpSpPr/>
          <p:nvPr/>
        </p:nvGrpSpPr>
        <p:grpSpPr>
          <a:xfrm>
            <a:off x="2191347" y="3990463"/>
            <a:ext cx="191690" cy="354806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310958" y="1327620"/>
            <a:ext cx="4769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Sanal âlemden edindiğin arkadaşlarla</a:t>
            </a:r>
          </a:p>
          <a:p>
            <a:r>
              <a:rPr lang="tr-TR" b="1" dirty="0">
                <a:solidFill>
                  <a:srgbClr val="231F20"/>
                </a:solidFill>
              </a:rPr>
              <a:t>gerçek dünyada da takılıyor musun?</a:t>
            </a:r>
          </a:p>
        </p:txBody>
      </p:sp>
      <p:grpSp>
        <p:nvGrpSpPr>
          <p:cNvPr id="101" name="Grup 100"/>
          <p:cNvGrpSpPr/>
          <p:nvPr/>
        </p:nvGrpSpPr>
        <p:grpSpPr>
          <a:xfrm>
            <a:off x="396693" y="1096675"/>
            <a:ext cx="755965" cy="923330"/>
            <a:chOff x="528923" y="581550"/>
            <a:chExt cx="1007953" cy="1231106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528923" y="581550"/>
              <a:ext cx="776282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5400" b="1" dirty="0">
                  <a:solidFill>
                    <a:srgbClr val="E61F4F"/>
                  </a:solidFill>
                </a:rPr>
                <a:t>4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104" name="Resim 1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7265" y="2300779"/>
            <a:ext cx="661200" cy="860938"/>
          </a:xfrm>
          <a:prstGeom prst="rect">
            <a:avLst/>
          </a:prstGeom>
        </p:spPr>
      </p:pic>
      <p:pic>
        <p:nvPicPr>
          <p:cNvPr id="105" name="Resim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656" y="3161380"/>
            <a:ext cx="654313" cy="509675"/>
          </a:xfrm>
          <a:prstGeom prst="rect">
            <a:avLst/>
          </a:prstGeom>
        </p:spPr>
      </p:pic>
      <p:pic>
        <p:nvPicPr>
          <p:cNvPr id="106" name="Resim 1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9428" y="3432352"/>
            <a:ext cx="681863" cy="771401"/>
          </a:xfrm>
          <a:prstGeom prst="rect">
            <a:avLst/>
          </a:prstGeom>
        </p:spPr>
      </p:pic>
      <p:pic>
        <p:nvPicPr>
          <p:cNvPr id="107" name="Resim 10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2710" y="4039005"/>
            <a:ext cx="612988" cy="571663"/>
          </a:xfrm>
          <a:prstGeom prst="rect">
            <a:avLst/>
          </a:prstGeom>
        </p:spPr>
      </p:pic>
      <p:grpSp>
        <p:nvGrpSpPr>
          <p:cNvPr id="2085" name="Grup 2084"/>
          <p:cNvGrpSpPr/>
          <p:nvPr/>
        </p:nvGrpSpPr>
        <p:grpSpPr>
          <a:xfrm>
            <a:off x="1133616" y="2418527"/>
            <a:ext cx="1265494" cy="424149"/>
            <a:chOff x="1511488" y="2299164"/>
            <a:chExt cx="1687325" cy="565532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1981200" y="2340531"/>
              <a:ext cx="97505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E61F4F"/>
                  </a:solidFill>
                </a:rPr>
                <a:t>Evet</a:t>
              </a:r>
              <a:endParaRPr lang="tr-TR" dirty="0">
                <a:solidFill>
                  <a:srgbClr val="E61F4F"/>
                </a:solidFill>
              </a:endParaRPr>
            </a:p>
          </p:txBody>
        </p:sp>
      </p:grpSp>
      <p:grpSp>
        <p:nvGrpSpPr>
          <p:cNvPr id="2088" name="Grup 2087"/>
          <p:cNvGrpSpPr/>
          <p:nvPr/>
        </p:nvGrpSpPr>
        <p:grpSpPr>
          <a:xfrm>
            <a:off x="1132203" y="2976110"/>
            <a:ext cx="1265494" cy="424149"/>
            <a:chOff x="1509603" y="3042609"/>
            <a:chExt cx="1687325" cy="565532"/>
          </a:xfrm>
        </p:grpSpPr>
        <p:pic>
          <p:nvPicPr>
            <p:cNvPr id="108" name="Resim 10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9603" y="3042609"/>
              <a:ext cx="1687325" cy="565532"/>
            </a:xfrm>
            <a:prstGeom prst="rect">
              <a:avLst/>
            </a:prstGeom>
          </p:spPr>
        </p:pic>
        <p:sp>
          <p:nvSpPr>
            <p:cNvPr id="109" name="Dikdörtgen 108"/>
            <p:cNvSpPr/>
            <p:nvPr/>
          </p:nvSpPr>
          <p:spPr>
            <a:xfrm>
              <a:off x="1892475" y="3080177"/>
              <a:ext cx="116314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11A74F"/>
                  </a:solidFill>
                </a:rPr>
                <a:t>Hayır</a:t>
              </a:r>
              <a:endParaRPr lang="tr-TR" dirty="0">
                <a:solidFill>
                  <a:srgbClr val="11A74F"/>
                </a:solidFill>
              </a:endParaRPr>
            </a:p>
          </p:txBody>
        </p:sp>
      </p:grpSp>
      <p:grpSp>
        <p:nvGrpSpPr>
          <p:cNvPr id="2091" name="Grup 2090"/>
          <p:cNvGrpSpPr/>
          <p:nvPr/>
        </p:nvGrpSpPr>
        <p:grpSpPr>
          <a:xfrm>
            <a:off x="1070373" y="4021478"/>
            <a:ext cx="4732663" cy="133291"/>
            <a:chOff x="1427163" y="4218970"/>
            <a:chExt cx="6310217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2" name="Oval 15"/>
            <p:cNvSpPr>
              <a:spLocks noChangeArrowheads="1"/>
            </p:cNvSpPr>
            <p:nvPr/>
          </p:nvSpPr>
          <p:spPr bwMode="auto">
            <a:xfrm>
              <a:off x="7567518" y="4218970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159548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 78"/>
          <p:cNvGrpSpPr/>
          <p:nvPr/>
        </p:nvGrpSpPr>
        <p:grpSpPr>
          <a:xfrm>
            <a:off x="2574728" y="3990463"/>
            <a:ext cx="191690" cy="354806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310958" y="1327620"/>
            <a:ext cx="4793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Arkadaşlarınla veya ailenle geçirdiğin</a:t>
            </a:r>
          </a:p>
          <a:p>
            <a:r>
              <a:rPr lang="tr-TR" b="1" dirty="0">
                <a:solidFill>
                  <a:srgbClr val="231F20"/>
                </a:solidFill>
              </a:rPr>
              <a:t>zamanlarda azalma var mı?</a:t>
            </a:r>
          </a:p>
        </p:txBody>
      </p:sp>
      <p:grpSp>
        <p:nvGrpSpPr>
          <p:cNvPr id="101" name="Grup 100"/>
          <p:cNvGrpSpPr/>
          <p:nvPr/>
        </p:nvGrpSpPr>
        <p:grpSpPr>
          <a:xfrm>
            <a:off x="396693" y="1096675"/>
            <a:ext cx="755965" cy="923330"/>
            <a:chOff x="528923" y="581550"/>
            <a:chExt cx="1007953" cy="1231106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528923" y="581550"/>
              <a:ext cx="776282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5400" b="1" dirty="0">
                  <a:solidFill>
                    <a:srgbClr val="E61F4F"/>
                  </a:solidFill>
                </a:rPr>
                <a:t>5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104" name="Resim 1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7265" y="2300779"/>
            <a:ext cx="661200" cy="860938"/>
          </a:xfrm>
          <a:prstGeom prst="rect">
            <a:avLst/>
          </a:prstGeom>
        </p:spPr>
      </p:pic>
      <p:pic>
        <p:nvPicPr>
          <p:cNvPr id="105" name="Resim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656" y="3161380"/>
            <a:ext cx="654313" cy="509675"/>
          </a:xfrm>
          <a:prstGeom prst="rect">
            <a:avLst/>
          </a:prstGeom>
        </p:spPr>
      </p:pic>
      <p:pic>
        <p:nvPicPr>
          <p:cNvPr id="106" name="Resim 1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9428" y="3432352"/>
            <a:ext cx="681863" cy="771401"/>
          </a:xfrm>
          <a:prstGeom prst="rect">
            <a:avLst/>
          </a:prstGeom>
        </p:spPr>
      </p:pic>
      <p:pic>
        <p:nvPicPr>
          <p:cNvPr id="107" name="Resim 10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2710" y="4039005"/>
            <a:ext cx="612988" cy="571663"/>
          </a:xfrm>
          <a:prstGeom prst="rect">
            <a:avLst/>
          </a:prstGeom>
        </p:spPr>
      </p:pic>
      <p:grpSp>
        <p:nvGrpSpPr>
          <p:cNvPr id="2085" name="Grup 2084"/>
          <p:cNvGrpSpPr/>
          <p:nvPr/>
        </p:nvGrpSpPr>
        <p:grpSpPr>
          <a:xfrm>
            <a:off x="1133616" y="2418527"/>
            <a:ext cx="1265494" cy="424149"/>
            <a:chOff x="1511488" y="2299164"/>
            <a:chExt cx="1687325" cy="565532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1981200" y="2340531"/>
              <a:ext cx="97505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E61F4F"/>
                  </a:solidFill>
                </a:rPr>
                <a:t>Evet</a:t>
              </a:r>
              <a:endParaRPr lang="tr-TR" dirty="0">
                <a:solidFill>
                  <a:srgbClr val="E61F4F"/>
                </a:solidFill>
              </a:endParaRPr>
            </a:p>
          </p:txBody>
        </p:sp>
      </p:grpSp>
      <p:grpSp>
        <p:nvGrpSpPr>
          <p:cNvPr id="2088" name="Grup 2087"/>
          <p:cNvGrpSpPr/>
          <p:nvPr/>
        </p:nvGrpSpPr>
        <p:grpSpPr>
          <a:xfrm>
            <a:off x="1132203" y="2976110"/>
            <a:ext cx="1265494" cy="424149"/>
            <a:chOff x="1509603" y="3042609"/>
            <a:chExt cx="1687325" cy="565532"/>
          </a:xfrm>
        </p:grpSpPr>
        <p:pic>
          <p:nvPicPr>
            <p:cNvPr id="108" name="Resim 10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9603" y="3042609"/>
              <a:ext cx="1687325" cy="565532"/>
            </a:xfrm>
            <a:prstGeom prst="rect">
              <a:avLst/>
            </a:prstGeom>
          </p:spPr>
        </p:pic>
        <p:sp>
          <p:nvSpPr>
            <p:cNvPr id="109" name="Dikdörtgen 108"/>
            <p:cNvSpPr/>
            <p:nvPr/>
          </p:nvSpPr>
          <p:spPr>
            <a:xfrm>
              <a:off x="1892475" y="3080177"/>
              <a:ext cx="116314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11A74F"/>
                  </a:solidFill>
                </a:rPr>
                <a:t>Hayır</a:t>
              </a:r>
              <a:endParaRPr lang="tr-TR" dirty="0">
                <a:solidFill>
                  <a:srgbClr val="11A74F"/>
                </a:solidFill>
              </a:endParaRPr>
            </a:p>
          </p:txBody>
        </p:sp>
      </p:grpSp>
      <p:grpSp>
        <p:nvGrpSpPr>
          <p:cNvPr id="2091" name="Grup 2090"/>
          <p:cNvGrpSpPr/>
          <p:nvPr/>
        </p:nvGrpSpPr>
        <p:grpSpPr>
          <a:xfrm>
            <a:off x="1070373" y="4021478"/>
            <a:ext cx="4732663" cy="133291"/>
            <a:chOff x="1427163" y="4218970"/>
            <a:chExt cx="6310217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2" name="Oval 15"/>
            <p:cNvSpPr>
              <a:spLocks noChangeArrowheads="1"/>
            </p:cNvSpPr>
            <p:nvPr/>
          </p:nvSpPr>
          <p:spPr bwMode="auto">
            <a:xfrm>
              <a:off x="7567518" y="4218970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36995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 78"/>
          <p:cNvGrpSpPr/>
          <p:nvPr/>
        </p:nvGrpSpPr>
        <p:grpSpPr>
          <a:xfrm>
            <a:off x="2956703" y="3990463"/>
            <a:ext cx="191690" cy="354806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310958" y="1327620"/>
            <a:ext cx="5541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Sabah yataktan kalktığında yorgun ve öfkeli</a:t>
            </a:r>
          </a:p>
          <a:p>
            <a:r>
              <a:rPr lang="tr-TR" b="1" dirty="0">
                <a:solidFill>
                  <a:srgbClr val="231F20"/>
                </a:solidFill>
              </a:rPr>
              <a:t>oluyor musun?</a:t>
            </a:r>
          </a:p>
        </p:txBody>
      </p:sp>
      <p:grpSp>
        <p:nvGrpSpPr>
          <p:cNvPr id="101" name="Grup 100"/>
          <p:cNvGrpSpPr/>
          <p:nvPr/>
        </p:nvGrpSpPr>
        <p:grpSpPr>
          <a:xfrm>
            <a:off x="396693" y="1096675"/>
            <a:ext cx="755965" cy="923330"/>
            <a:chOff x="528923" y="581550"/>
            <a:chExt cx="1007953" cy="1231106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528923" y="581550"/>
              <a:ext cx="776282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5400" b="1" dirty="0">
                  <a:solidFill>
                    <a:srgbClr val="E61F4F"/>
                  </a:solidFill>
                </a:rPr>
                <a:t>6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104" name="Resim 1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7265" y="2300779"/>
            <a:ext cx="661200" cy="860938"/>
          </a:xfrm>
          <a:prstGeom prst="rect">
            <a:avLst/>
          </a:prstGeom>
        </p:spPr>
      </p:pic>
      <p:pic>
        <p:nvPicPr>
          <p:cNvPr id="105" name="Resim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656" y="3161380"/>
            <a:ext cx="654313" cy="509675"/>
          </a:xfrm>
          <a:prstGeom prst="rect">
            <a:avLst/>
          </a:prstGeom>
        </p:spPr>
      </p:pic>
      <p:pic>
        <p:nvPicPr>
          <p:cNvPr id="106" name="Resim 1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9428" y="3432352"/>
            <a:ext cx="681863" cy="771401"/>
          </a:xfrm>
          <a:prstGeom prst="rect">
            <a:avLst/>
          </a:prstGeom>
        </p:spPr>
      </p:pic>
      <p:pic>
        <p:nvPicPr>
          <p:cNvPr id="107" name="Resim 10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2710" y="4039005"/>
            <a:ext cx="612988" cy="571663"/>
          </a:xfrm>
          <a:prstGeom prst="rect">
            <a:avLst/>
          </a:prstGeom>
        </p:spPr>
      </p:pic>
      <p:grpSp>
        <p:nvGrpSpPr>
          <p:cNvPr id="2085" name="Grup 2084"/>
          <p:cNvGrpSpPr/>
          <p:nvPr/>
        </p:nvGrpSpPr>
        <p:grpSpPr>
          <a:xfrm>
            <a:off x="1133616" y="2418527"/>
            <a:ext cx="1265494" cy="424149"/>
            <a:chOff x="1511488" y="2299164"/>
            <a:chExt cx="1687325" cy="565532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1981200" y="2340531"/>
              <a:ext cx="97505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E61F4F"/>
                  </a:solidFill>
                </a:rPr>
                <a:t>Evet</a:t>
              </a:r>
              <a:endParaRPr lang="tr-TR" dirty="0">
                <a:solidFill>
                  <a:srgbClr val="E61F4F"/>
                </a:solidFill>
              </a:endParaRPr>
            </a:p>
          </p:txBody>
        </p:sp>
      </p:grpSp>
      <p:grpSp>
        <p:nvGrpSpPr>
          <p:cNvPr id="2088" name="Grup 2087"/>
          <p:cNvGrpSpPr/>
          <p:nvPr/>
        </p:nvGrpSpPr>
        <p:grpSpPr>
          <a:xfrm>
            <a:off x="1132203" y="2976110"/>
            <a:ext cx="1265494" cy="424149"/>
            <a:chOff x="1509603" y="3042609"/>
            <a:chExt cx="1687325" cy="565532"/>
          </a:xfrm>
        </p:grpSpPr>
        <p:pic>
          <p:nvPicPr>
            <p:cNvPr id="108" name="Resim 10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9603" y="3042609"/>
              <a:ext cx="1687325" cy="565532"/>
            </a:xfrm>
            <a:prstGeom prst="rect">
              <a:avLst/>
            </a:prstGeom>
          </p:spPr>
        </p:pic>
        <p:sp>
          <p:nvSpPr>
            <p:cNvPr id="109" name="Dikdörtgen 108"/>
            <p:cNvSpPr/>
            <p:nvPr/>
          </p:nvSpPr>
          <p:spPr>
            <a:xfrm>
              <a:off x="1892475" y="3080177"/>
              <a:ext cx="116314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11A74F"/>
                  </a:solidFill>
                </a:rPr>
                <a:t>Hayır</a:t>
              </a:r>
              <a:endParaRPr lang="tr-TR" dirty="0">
                <a:solidFill>
                  <a:srgbClr val="11A74F"/>
                </a:solidFill>
              </a:endParaRPr>
            </a:p>
          </p:txBody>
        </p:sp>
      </p:grpSp>
      <p:grpSp>
        <p:nvGrpSpPr>
          <p:cNvPr id="2091" name="Grup 2090"/>
          <p:cNvGrpSpPr/>
          <p:nvPr/>
        </p:nvGrpSpPr>
        <p:grpSpPr>
          <a:xfrm>
            <a:off x="1070373" y="4021478"/>
            <a:ext cx="4732663" cy="133291"/>
            <a:chOff x="1427163" y="4218970"/>
            <a:chExt cx="6310217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2" name="Oval 15"/>
            <p:cNvSpPr>
              <a:spLocks noChangeArrowheads="1"/>
            </p:cNvSpPr>
            <p:nvPr/>
          </p:nvSpPr>
          <p:spPr bwMode="auto">
            <a:xfrm>
              <a:off x="7567518" y="4218970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2204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 78"/>
          <p:cNvGrpSpPr/>
          <p:nvPr/>
        </p:nvGrpSpPr>
        <p:grpSpPr>
          <a:xfrm>
            <a:off x="3337954" y="3990463"/>
            <a:ext cx="191690" cy="354806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310958" y="1327620"/>
            <a:ext cx="5694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Teknoloji kullanımına harcadığın zaman okul</a:t>
            </a:r>
          </a:p>
          <a:p>
            <a:r>
              <a:rPr lang="tr-TR" b="1" dirty="0">
                <a:solidFill>
                  <a:srgbClr val="231F20"/>
                </a:solidFill>
              </a:rPr>
              <a:t>başarını olumsuz etkiliyor mu?</a:t>
            </a:r>
          </a:p>
        </p:txBody>
      </p:sp>
      <p:grpSp>
        <p:nvGrpSpPr>
          <p:cNvPr id="101" name="Grup 100"/>
          <p:cNvGrpSpPr/>
          <p:nvPr/>
        </p:nvGrpSpPr>
        <p:grpSpPr>
          <a:xfrm>
            <a:off x="396693" y="1096675"/>
            <a:ext cx="755965" cy="923330"/>
            <a:chOff x="528923" y="581550"/>
            <a:chExt cx="1007953" cy="1231106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528923" y="581550"/>
              <a:ext cx="776282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5400" b="1" dirty="0">
                  <a:solidFill>
                    <a:srgbClr val="E61F4F"/>
                  </a:solidFill>
                </a:rPr>
                <a:t>7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104" name="Resim 1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7265" y="2300779"/>
            <a:ext cx="661200" cy="860938"/>
          </a:xfrm>
          <a:prstGeom prst="rect">
            <a:avLst/>
          </a:prstGeom>
        </p:spPr>
      </p:pic>
      <p:pic>
        <p:nvPicPr>
          <p:cNvPr id="105" name="Resim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656" y="3161380"/>
            <a:ext cx="654313" cy="509675"/>
          </a:xfrm>
          <a:prstGeom prst="rect">
            <a:avLst/>
          </a:prstGeom>
        </p:spPr>
      </p:pic>
      <p:pic>
        <p:nvPicPr>
          <p:cNvPr id="106" name="Resim 1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9428" y="3432352"/>
            <a:ext cx="681863" cy="771401"/>
          </a:xfrm>
          <a:prstGeom prst="rect">
            <a:avLst/>
          </a:prstGeom>
        </p:spPr>
      </p:pic>
      <p:pic>
        <p:nvPicPr>
          <p:cNvPr id="107" name="Resim 10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2710" y="4039005"/>
            <a:ext cx="612988" cy="571663"/>
          </a:xfrm>
          <a:prstGeom prst="rect">
            <a:avLst/>
          </a:prstGeom>
        </p:spPr>
      </p:pic>
      <p:grpSp>
        <p:nvGrpSpPr>
          <p:cNvPr id="2085" name="Grup 2084"/>
          <p:cNvGrpSpPr/>
          <p:nvPr/>
        </p:nvGrpSpPr>
        <p:grpSpPr>
          <a:xfrm>
            <a:off x="1133616" y="2418527"/>
            <a:ext cx="1265494" cy="424149"/>
            <a:chOff x="1511488" y="2299164"/>
            <a:chExt cx="1687325" cy="565532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1981200" y="2340531"/>
              <a:ext cx="97505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E61F4F"/>
                  </a:solidFill>
                </a:rPr>
                <a:t>Evet</a:t>
              </a:r>
              <a:endParaRPr lang="tr-TR" dirty="0">
                <a:solidFill>
                  <a:srgbClr val="E61F4F"/>
                </a:solidFill>
              </a:endParaRPr>
            </a:p>
          </p:txBody>
        </p:sp>
      </p:grpSp>
      <p:grpSp>
        <p:nvGrpSpPr>
          <p:cNvPr id="2088" name="Grup 2087"/>
          <p:cNvGrpSpPr/>
          <p:nvPr/>
        </p:nvGrpSpPr>
        <p:grpSpPr>
          <a:xfrm>
            <a:off x="1132203" y="2976110"/>
            <a:ext cx="1265494" cy="424149"/>
            <a:chOff x="1509603" y="3042609"/>
            <a:chExt cx="1687325" cy="565532"/>
          </a:xfrm>
        </p:grpSpPr>
        <p:pic>
          <p:nvPicPr>
            <p:cNvPr id="108" name="Resim 10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9603" y="3042609"/>
              <a:ext cx="1687325" cy="565532"/>
            </a:xfrm>
            <a:prstGeom prst="rect">
              <a:avLst/>
            </a:prstGeom>
          </p:spPr>
        </p:pic>
        <p:sp>
          <p:nvSpPr>
            <p:cNvPr id="109" name="Dikdörtgen 108"/>
            <p:cNvSpPr/>
            <p:nvPr/>
          </p:nvSpPr>
          <p:spPr>
            <a:xfrm>
              <a:off x="1892475" y="3080177"/>
              <a:ext cx="116314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11A74F"/>
                  </a:solidFill>
                </a:rPr>
                <a:t>Hayır</a:t>
              </a:r>
              <a:endParaRPr lang="tr-TR" dirty="0">
                <a:solidFill>
                  <a:srgbClr val="11A74F"/>
                </a:solidFill>
              </a:endParaRPr>
            </a:p>
          </p:txBody>
        </p:sp>
      </p:grpSp>
      <p:grpSp>
        <p:nvGrpSpPr>
          <p:cNvPr id="2091" name="Grup 2090"/>
          <p:cNvGrpSpPr/>
          <p:nvPr/>
        </p:nvGrpSpPr>
        <p:grpSpPr>
          <a:xfrm>
            <a:off x="1070373" y="4021478"/>
            <a:ext cx="4732663" cy="133291"/>
            <a:chOff x="1427163" y="4218970"/>
            <a:chExt cx="6310217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2" name="Oval 15"/>
            <p:cNvSpPr>
              <a:spLocks noChangeArrowheads="1"/>
            </p:cNvSpPr>
            <p:nvPr/>
          </p:nvSpPr>
          <p:spPr bwMode="auto">
            <a:xfrm>
              <a:off x="7567518" y="4218970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391870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 78"/>
          <p:cNvGrpSpPr/>
          <p:nvPr/>
        </p:nvGrpSpPr>
        <p:grpSpPr>
          <a:xfrm>
            <a:off x="3721335" y="3990463"/>
            <a:ext cx="191690" cy="354806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310958" y="1327619"/>
            <a:ext cx="7839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Teknolojik aletlerine takılmaktan dolayı yeterince uyuyamıyor,</a:t>
            </a:r>
          </a:p>
          <a:p>
            <a:r>
              <a:rPr lang="tr-TR" b="1" dirty="0">
                <a:solidFill>
                  <a:srgbClr val="231F20"/>
                </a:solidFill>
              </a:rPr>
              <a:t>dinlenemiyor ve sabahları bu sebeple çok yorgun</a:t>
            </a:r>
          </a:p>
          <a:p>
            <a:r>
              <a:rPr lang="tr-TR" b="1" dirty="0">
                <a:solidFill>
                  <a:srgbClr val="231F20"/>
                </a:solidFill>
              </a:rPr>
              <a:t>oluyor musun?</a:t>
            </a:r>
          </a:p>
        </p:txBody>
      </p:sp>
      <p:grpSp>
        <p:nvGrpSpPr>
          <p:cNvPr id="101" name="Grup 100"/>
          <p:cNvGrpSpPr/>
          <p:nvPr/>
        </p:nvGrpSpPr>
        <p:grpSpPr>
          <a:xfrm>
            <a:off x="396693" y="1096675"/>
            <a:ext cx="755965" cy="923330"/>
            <a:chOff x="528923" y="581550"/>
            <a:chExt cx="1007953" cy="1231106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528923" y="581550"/>
              <a:ext cx="776282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5400" b="1" dirty="0">
                  <a:solidFill>
                    <a:srgbClr val="E61F4F"/>
                  </a:solidFill>
                </a:rPr>
                <a:t>8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104" name="Resim 1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7265" y="2300779"/>
            <a:ext cx="661200" cy="860938"/>
          </a:xfrm>
          <a:prstGeom prst="rect">
            <a:avLst/>
          </a:prstGeom>
        </p:spPr>
      </p:pic>
      <p:pic>
        <p:nvPicPr>
          <p:cNvPr id="105" name="Resim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656" y="3161380"/>
            <a:ext cx="654313" cy="509675"/>
          </a:xfrm>
          <a:prstGeom prst="rect">
            <a:avLst/>
          </a:prstGeom>
        </p:spPr>
      </p:pic>
      <p:pic>
        <p:nvPicPr>
          <p:cNvPr id="106" name="Resim 1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9428" y="3432352"/>
            <a:ext cx="681863" cy="771401"/>
          </a:xfrm>
          <a:prstGeom prst="rect">
            <a:avLst/>
          </a:prstGeom>
        </p:spPr>
      </p:pic>
      <p:pic>
        <p:nvPicPr>
          <p:cNvPr id="107" name="Resim 10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2710" y="4039005"/>
            <a:ext cx="612988" cy="571663"/>
          </a:xfrm>
          <a:prstGeom prst="rect">
            <a:avLst/>
          </a:prstGeom>
        </p:spPr>
      </p:pic>
      <p:grpSp>
        <p:nvGrpSpPr>
          <p:cNvPr id="2085" name="Grup 2084"/>
          <p:cNvGrpSpPr/>
          <p:nvPr/>
        </p:nvGrpSpPr>
        <p:grpSpPr>
          <a:xfrm>
            <a:off x="1133616" y="2418527"/>
            <a:ext cx="1265494" cy="424149"/>
            <a:chOff x="1511488" y="2299164"/>
            <a:chExt cx="1687325" cy="565532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1981200" y="2340531"/>
              <a:ext cx="97505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E61F4F"/>
                  </a:solidFill>
                </a:rPr>
                <a:t>Evet</a:t>
              </a:r>
              <a:endParaRPr lang="tr-TR" dirty="0">
                <a:solidFill>
                  <a:srgbClr val="E61F4F"/>
                </a:solidFill>
              </a:endParaRPr>
            </a:p>
          </p:txBody>
        </p:sp>
      </p:grpSp>
      <p:grpSp>
        <p:nvGrpSpPr>
          <p:cNvPr id="2088" name="Grup 2087"/>
          <p:cNvGrpSpPr/>
          <p:nvPr/>
        </p:nvGrpSpPr>
        <p:grpSpPr>
          <a:xfrm>
            <a:off x="1132203" y="2976110"/>
            <a:ext cx="1265494" cy="424149"/>
            <a:chOff x="1509603" y="3042609"/>
            <a:chExt cx="1687325" cy="565532"/>
          </a:xfrm>
        </p:grpSpPr>
        <p:pic>
          <p:nvPicPr>
            <p:cNvPr id="108" name="Resim 10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9603" y="3042609"/>
              <a:ext cx="1687325" cy="565532"/>
            </a:xfrm>
            <a:prstGeom prst="rect">
              <a:avLst/>
            </a:prstGeom>
          </p:spPr>
        </p:pic>
        <p:sp>
          <p:nvSpPr>
            <p:cNvPr id="109" name="Dikdörtgen 108"/>
            <p:cNvSpPr/>
            <p:nvPr/>
          </p:nvSpPr>
          <p:spPr>
            <a:xfrm>
              <a:off x="1892475" y="3080177"/>
              <a:ext cx="116314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11A74F"/>
                  </a:solidFill>
                </a:rPr>
                <a:t>Hayır</a:t>
              </a:r>
              <a:endParaRPr lang="tr-TR" dirty="0">
                <a:solidFill>
                  <a:srgbClr val="11A74F"/>
                </a:solidFill>
              </a:endParaRPr>
            </a:p>
          </p:txBody>
        </p:sp>
      </p:grpSp>
      <p:grpSp>
        <p:nvGrpSpPr>
          <p:cNvPr id="2091" name="Grup 2090"/>
          <p:cNvGrpSpPr/>
          <p:nvPr/>
        </p:nvGrpSpPr>
        <p:grpSpPr>
          <a:xfrm>
            <a:off x="1070373" y="4021478"/>
            <a:ext cx="4732663" cy="133291"/>
            <a:chOff x="1427163" y="4218970"/>
            <a:chExt cx="6310217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2" name="Oval 15"/>
            <p:cNvSpPr>
              <a:spLocks noChangeArrowheads="1"/>
            </p:cNvSpPr>
            <p:nvPr/>
          </p:nvSpPr>
          <p:spPr bwMode="auto">
            <a:xfrm>
              <a:off x="7567518" y="4218970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75796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 78"/>
          <p:cNvGrpSpPr/>
          <p:nvPr/>
        </p:nvGrpSpPr>
        <p:grpSpPr>
          <a:xfrm>
            <a:off x="4104319" y="3990463"/>
            <a:ext cx="191690" cy="354806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310958" y="1327620"/>
            <a:ext cx="6378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Yemek yediğin zamanlarda aklın sürekli bilgisayar,</a:t>
            </a:r>
          </a:p>
          <a:p>
            <a:r>
              <a:rPr lang="tr-TR" b="1" dirty="0">
                <a:solidFill>
                  <a:srgbClr val="231F20"/>
                </a:solidFill>
              </a:rPr>
              <a:t>tablet vb. ile mi meşgul?</a:t>
            </a:r>
          </a:p>
        </p:txBody>
      </p:sp>
      <p:grpSp>
        <p:nvGrpSpPr>
          <p:cNvPr id="101" name="Grup 100"/>
          <p:cNvGrpSpPr/>
          <p:nvPr/>
        </p:nvGrpSpPr>
        <p:grpSpPr>
          <a:xfrm>
            <a:off x="396693" y="1096675"/>
            <a:ext cx="755965" cy="923330"/>
            <a:chOff x="528923" y="581550"/>
            <a:chExt cx="1007953" cy="1231106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528923" y="581550"/>
              <a:ext cx="776282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5400" b="1" dirty="0">
                  <a:solidFill>
                    <a:srgbClr val="E61F4F"/>
                  </a:solidFill>
                </a:rPr>
                <a:t>9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104" name="Resim 1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7265" y="2300779"/>
            <a:ext cx="661200" cy="860938"/>
          </a:xfrm>
          <a:prstGeom prst="rect">
            <a:avLst/>
          </a:prstGeom>
        </p:spPr>
      </p:pic>
      <p:pic>
        <p:nvPicPr>
          <p:cNvPr id="105" name="Resim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656" y="3161380"/>
            <a:ext cx="654313" cy="509675"/>
          </a:xfrm>
          <a:prstGeom prst="rect">
            <a:avLst/>
          </a:prstGeom>
        </p:spPr>
      </p:pic>
      <p:pic>
        <p:nvPicPr>
          <p:cNvPr id="106" name="Resim 1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9428" y="3432352"/>
            <a:ext cx="681863" cy="771401"/>
          </a:xfrm>
          <a:prstGeom prst="rect">
            <a:avLst/>
          </a:prstGeom>
        </p:spPr>
      </p:pic>
      <p:pic>
        <p:nvPicPr>
          <p:cNvPr id="107" name="Resim 10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2710" y="4039005"/>
            <a:ext cx="612988" cy="571663"/>
          </a:xfrm>
          <a:prstGeom prst="rect">
            <a:avLst/>
          </a:prstGeom>
        </p:spPr>
      </p:pic>
      <p:grpSp>
        <p:nvGrpSpPr>
          <p:cNvPr id="2085" name="Grup 2084"/>
          <p:cNvGrpSpPr/>
          <p:nvPr/>
        </p:nvGrpSpPr>
        <p:grpSpPr>
          <a:xfrm>
            <a:off x="1133616" y="2418527"/>
            <a:ext cx="1265494" cy="424149"/>
            <a:chOff x="1511488" y="2299164"/>
            <a:chExt cx="1687325" cy="565532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1981200" y="2340531"/>
              <a:ext cx="97505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E61F4F"/>
                  </a:solidFill>
                </a:rPr>
                <a:t>Evet</a:t>
              </a:r>
              <a:endParaRPr lang="tr-TR" dirty="0">
                <a:solidFill>
                  <a:srgbClr val="E61F4F"/>
                </a:solidFill>
              </a:endParaRPr>
            </a:p>
          </p:txBody>
        </p:sp>
      </p:grpSp>
      <p:grpSp>
        <p:nvGrpSpPr>
          <p:cNvPr id="2088" name="Grup 2087"/>
          <p:cNvGrpSpPr/>
          <p:nvPr/>
        </p:nvGrpSpPr>
        <p:grpSpPr>
          <a:xfrm>
            <a:off x="1132203" y="2976110"/>
            <a:ext cx="1265494" cy="424149"/>
            <a:chOff x="1509603" y="3042609"/>
            <a:chExt cx="1687325" cy="565532"/>
          </a:xfrm>
        </p:grpSpPr>
        <p:pic>
          <p:nvPicPr>
            <p:cNvPr id="108" name="Resim 10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9603" y="3042609"/>
              <a:ext cx="1687325" cy="565532"/>
            </a:xfrm>
            <a:prstGeom prst="rect">
              <a:avLst/>
            </a:prstGeom>
          </p:spPr>
        </p:pic>
        <p:sp>
          <p:nvSpPr>
            <p:cNvPr id="109" name="Dikdörtgen 108"/>
            <p:cNvSpPr/>
            <p:nvPr/>
          </p:nvSpPr>
          <p:spPr>
            <a:xfrm>
              <a:off x="1892475" y="3080177"/>
              <a:ext cx="116314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11A74F"/>
                  </a:solidFill>
                </a:rPr>
                <a:t>Hayır</a:t>
              </a:r>
              <a:endParaRPr lang="tr-TR" dirty="0">
                <a:solidFill>
                  <a:srgbClr val="11A74F"/>
                </a:solidFill>
              </a:endParaRPr>
            </a:p>
          </p:txBody>
        </p:sp>
      </p:grpSp>
      <p:grpSp>
        <p:nvGrpSpPr>
          <p:cNvPr id="2091" name="Grup 2090"/>
          <p:cNvGrpSpPr/>
          <p:nvPr/>
        </p:nvGrpSpPr>
        <p:grpSpPr>
          <a:xfrm>
            <a:off x="1070373" y="4021478"/>
            <a:ext cx="4732663" cy="133291"/>
            <a:chOff x="1427163" y="4218970"/>
            <a:chExt cx="6310217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2" name="Oval 15"/>
            <p:cNvSpPr>
              <a:spLocks noChangeArrowheads="1"/>
            </p:cNvSpPr>
            <p:nvPr/>
          </p:nvSpPr>
          <p:spPr bwMode="auto">
            <a:xfrm>
              <a:off x="7567518" y="4218970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10657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 78"/>
          <p:cNvGrpSpPr/>
          <p:nvPr/>
        </p:nvGrpSpPr>
        <p:grpSpPr>
          <a:xfrm>
            <a:off x="4489847" y="3990463"/>
            <a:ext cx="191690" cy="354806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310958" y="1327620"/>
            <a:ext cx="6638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İnternette herhangi bir amaçla değil, öylesine dolaşıp</a:t>
            </a:r>
          </a:p>
          <a:p>
            <a:r>
              <a:rPr lang="tr-TR" b="1" dirty="0">
                <a:solidFill>
                  <a:srgbClr val="231F20"/>
                </a:solidFill>
              </a:rPr>
              <a:t>duruyor musun?</a:t>
            </a:r>
          </a:p>
        </p:txBody>
      </p:sp>
      <p:grpSp>
        <p:nvGrpSpPr>
          <p:cNvPr id="101" name="Grup 100"/>
          <p:cNvGrpSpPr/>
          <p:nvPr/>
        </p:nvGrpSpPr>
        <p:grpSpPr>
          <a:xfrm>
            <a:off x="-851" y="1096675"/>
            <a:ext cx="1153509" cy="923330"/>
            <a:chOff x="-1136" y="581550"/>
            <a:chExt cx="1538012" cy="1231106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-1136" y="581550"/>
              <a:ext cx="1306341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5400" b="1" dirty="0">
                  <a:solidFill>
                    <a:srgbClr val="E61F4F"/>
                  </a:solidFill>
                </a:rPr>
                <a:t>10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104" name="Resim 1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7265" y="2300779"/>
            <a:ext cx="661200" cy="860938"/>
          </a:xfrm>
          <a:prstGeom prst="rect">
            <a:avLst/>
          </a:prstGeom>
        </p:spPr>
      </p:pic>
      <p:pic>
        <p:nvPicPr>
          <p:cNvPr id="105" name="Resim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656" y="3161380"/>
            <a:ext cx="654313" cy="509675"/>
          </a:xfrm>
          <a:prstGeom prst="rect">
            <a:avLst/>
          </a:prstGeom>
        </p:spPr>
      </p:pic>
      <p:pic>
        <p:nvPicPr>
          <p:cNvPr id="106" name="Resim 1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9428" y="3432352"/>
            <a:ext cx="681863" cy="771401"/>
          </a:xfrm>
          <a:prstGeom prst="rect">
            <a:avLst/>
          </a:prstGeom>
        </p:spPr>
      </p:pic>
      <p:pic>
        <p:nvPicPr>
          <p:cNvPr id="107" name="Resim 10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2710" y="4039005"/>
            <a:ext cx="612988" cy="571663"/>
          </a:xfrm>
          <a:prstGeom prst="rect">
            <a:avLst/>
          </a:prstGeom>
        </p:spPr>
      </p:pic>
      <p:grpSp>
        <p:nvGrpSpPr>
          <p:cNvPr id="2085" name="Grup 2084"/>
          <p:cNvGrpSpPr/>
          <p:nvPr/>
        </p:nvGrpSpPr>
        <p:grpSpPr>
          <a:xfrm>
            <a:off x="1133616" y="2418527"/>
            <a:ext cx="1265494" cy="424149"/>
            <a:chOff x="1511488" y="2299164"/>
            <a:chExt cx="1687325" cy="565532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1981200" y="2340531"/>
              <a:ext cx="97505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E61F4F"/>
                  </a:solidFill>
                </a:rPr>
                <a:t>Evet</a:t>
              </a:r>
              <a:endParaRPr lang="tr-TR" dirty="0">
                <a:solidFill>
                  <a:srgbClr val="E61F4F"/>
                </a:solidFill>
              </a:endParaRPr>
            </a:p>
          </p:txBody>
        </p:sp>
      </p:grpSp>
      <p:grpSp>
        <p:nvGrpSpPr>
          <p:cNvPr id="2088" name="Grup 2087"/>
          <p:cNvGrpSpPr/>
          <p:nvPr/>
        </p:nvGrpSpPr>
        <p:grpSpPr>
          <a:xfrm>
            <a:off x="1132203" y="2976110"/>
            <a:ext cx="1265494" cy="424149"/>
            <a:chOff x="1509603" y="3042609"/>
            <a:chExt cx="1687325" cy="565532"/>
          </a:xfrm>
        </p:grpSpPr>
        <p:pic>
          <p:nvPicPr>
            <p:cNvPr id="108" name="Resim 10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9603" y="3042609"/>
              <a:ext cx="1687325" cy="565532"/>
            </a:xfrm>
            <a:prstGeom prst="rect">
              <a:avLst/>
            </a:prstGeom>
          </p:spPr>
        </p:pic>
        <p:sp>
          <p:nvSpPr>
            <p:cNvPr id="109" name="Dikdörtgen 108"/>
            <p:cNvSpPr/>
            <p:nvPr/>
          </p:nvSpPr>
          <p:spPr>
            <a:xfrm>
              <a:off x="1892475" y="3080177"/>
              <a:ext cx="116314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11A74F"/>
                  </a:solidFill>
                </a:rPr>
                <a:t>Hayır</a:t>
              </a:r>
              <a:endParaRPr lang="tr-TR" dirty="0">
                <a:solidFill>
                  <a:srgbClr val="11A74F"/>
                </a:solidFill>
              </a:endParaRPr>
            </a:p>
          </p:txBody>
        </p:sp>
      </p:grpSp>
      <p:grpSp>
        <p:nvGrpSpPr>
          <p:cNvPr id="2091" name="Grup 2090"/>
          <p:cNvGrpSpPr/>
          <p:nvPr/>
        </p:nvGrpSpPr>
        <p:grpSpPr>
          <a:xfrm>
            <a:off x="1070373" y="4021478"/>
            <a:ext cx="4732663" cy="133291"/>
            <a:chOff x="1427163" y="4218970"/>
            <a:chExt cx="6310217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2" name="Oval 15"/>
            <p:cNvSpPr>
              <a:spLocks noChangeArrowheads="1"/>
            </p:cNvSpPr>
            <p:nvPr/>
          </p:nvSpPr>
          <p:spPr bwMode="auto">
            <a:xfrm>
              <a:off x="7567518" y="4218970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5203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 78"/>
          <p:cNvGrpSpPr/>
          <p:nvPr/>
        </p:nvGrpSpPr>
        <p:grpSpPr>
          <a:xfrm>
            <a:off x="4877182" y="3990463"/>
            <a:ext cx="191690" cy="354806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310958" y="1327620"/>
            <a:ext cx="7277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Teknolojik malzemelerini kullanman kısıtlandığında tepen</a:t>
            </a:r>
          </a:p>
          <a:p>
            <a:r>
              <a:rPr lang="tr-TR" b="1" dirty="0">
                <a:solidFill>
                  <a:srgbClr val="231F20"/>
                </a:solidFill>
              </a:rPr>
              <a:t>atıyor, öfkeden çıldırıyor musun?</a:t>
            </a:r>
          </a:p>
        </p:txBody>
      </p:sp>
      <p:grpSp>
        <p:nvGrpSpPr>
          <p:cNvPr id="101" name="Grup 100"/>
          <p:cNvGrpSpPr/>
          <p:nvPr/>
        </p:nvGrpSpPr>
        <p:grpSpPr>
          <a:xfrm>
            <a:off x="-851" y="1096675"/>
            <a:ext cx="1153509" cy="923330"/>
            <a:chOff x="-1136" y="581550"/>
            <a:chExt cx="1538012" cy="1231106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-1136" y="581550"/>
              <a:ext cx="1306341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5400" b="1" dirty="0">
                  <a:solidFill>
                    <a:srgbClr val="E61F4F"/>
                  </a:solidFill>
                </a:rPr>
                <a:t>11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104" name="Resim 1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7265" y="2300779"/>
            <a:ext cx="661200" cy="860938"/>
          </a:xfrm>
          <a:prstGeom prst="rect">
            <a:avLst/>
          </a:prstGeom>
        </p:spPr>
      </p:pic>
      <p:pic>
        <p:nvPicPr>
          <p:cNvPr id="105" name="Resim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656" y="3161380"/>
            <a:ext cx="654313" cy="509675"/>
          </a:xfrm>
          <a:prstGeom prst="rect">
            <a:avLst/>
          </a:prstGeom>
        </p:spPr>
      </p:pic>
      <p:pic>
        <p:nvPicPr>
          <p:cNvPr id="106" name="Resim 1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9428" y="3432352"/>
            <a:ext cx="681863" cy="771401"/>
          </a:xfrm>
          <a:prstGeom prst="rect">
            <a:avLst/>
          </a:prstGeom>
        </p:spPr>
      </p:pic>
      <p:pic>
        <p:nvPicPr>
          <p:cNvPr id="107" name="Resim 10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2710" y="4039005"/>
            <a:ext cx="612988" cy="571663"/>
          </a:xfrm>
          <a:prstGeom prst="rect">
            <a:avLst/>
          </a:prstGeom>
        </p:spPr>
      </p:pic>
      <p:grpSp>
        <p:nvGrpSpPr>
          <p:cNvPr id="2085" name="Grup 2084"/>
          <p:cNvGrpSpPr/>
          <p:nvPr/>
        </p:nvGrpSpPr>
        <p:grpSpPr>
          <a:xfrm>
            <a:off x="1133616" y="2418527"/>
            <a:ext cx="1265494" cy="424149"/>
            <a:chOff x="1511488" y="2299164"/>
            <a:chExt cx="1687325" cy="565532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1981200" y="2340531"/>
              <a:ext cx="97505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E61F4F"/>
                  </a:solidFill>
                </a:rPr>
                <a:t>Evet</a:t>
              </a:r>
              <a:endParaRPr lang="tr-TR" dirty="0">
                <a:solidFill>
                  <a:srgbClr val="E61F4F"/>
                </a:solidFill>
              </a:endParaRPr>
            </a:p>
          </p:txBody>
        </p:sp>
      </p:grpSp>
      <p:grpSp>
        <p:nvGrpSpPr>
          <p:cNvPr id="2088" name="Grup 2087"/>
          <p:cNvGrpSpPr/>
          <p:nvPr/>
        </p:nvGrpSpPr>
        <p:grpSpPr>
          <a:xfrm>
            <a:off x="1132203" y="2976110"/>
            <a:ext cx="1265494" cy="424149"/>
            <a:chOff x="1509603" y="3042609"/>
            <a:chExt cx="1687325" cy="565532"/>
          </a:xfrm>
        </p:grpSpPr>
        <p:pic>
          <p:nvPicPr>
            <p:cNvPr id="108" name="Resim 10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9603" y="3042609"/>
              <a:ext cx="1687325" cy="565532"/>
            </a:xfrm>
            <a:prstGeom prst="rect">
              <a:avLst/>
            </a:prstGeom>
          </p:spPr>
        </p:pic>
        <p:sp>
          <p:nvSpPr>
            <p:cNvPr id="109" name="Dikdörtgen 108"/>
            <p:cNvSpPr/>
            <p:nvPr/>
          </p:nvSpPr>
          <p:spPr>
            <a:xfrm>
              <a:off x="1892475" y="3080177"/>
              <a:ext cx="116314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11A74F"/>
                  </a:solidFill>
                </a:rPr>
                <a:t>Hayır</a:t>
              </a:r>
              <a:endParaRPr lang="tr-TR" dirty="0">
                <a:solidFill>
                  <a:srgbClr val="11A74F"/>
                </a:solidFill>
              </a:endParaRPr>
            </a:p>
          </p:txBody>
        </p:sp>
      </p:grpSp>
      <p:grpSp>
        <p:nvGrpSpPr>
          <p:cNvPr id="2091" name="Grup 2090"/>
          <p:cNvGrpSpPr/>
          <p:nvPr/>
        </p:nvGrpSpPr>
        <p:grpSpPr>
          <a:xfrm>
            <a:off x="1070373" y="4021478"/>
            <a:ext cx="4732663" cy="133291"/>
            <a:chOff x="1427163" y="4218970"/>
            <a:chExt cx="6310217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2" name="Oval 15"/>
            <p:cNvSpPr>
              <a:spLocks noChangeArrowheads="1"/>
            </p:cNvSpPr>
            <p:nvPr/>
          </p:nvSpPr>
          <p:spPr bwMode="auto">
            <a:xfrm>
              <a:off x="7567518" y="4218970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18453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 78"/>
          <p:cNvGrpSpPr/>
          <p:nvPr/>
        </p:nvGrpSpPr>
        <p:grpSpPr>
          <a:xfrm>
            <a:off x="5262619" y="3990463"/>
            <a:ext cx="191690" cy="354806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310958" y="1327620"/>
            <a:ext cx="6178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Sanal dostların evdeki, mahallendeki, okulundaki</a:t>
            </a:r>
          </a:p>
          <a:p>
            <a:r>
              <a:rPr lang="tr-TR" b="1" dirty="0">
                <a:solidFill>
                  <a:srgbClr val="231F20"/>
                </a:solidFill>
              </a:rPr>
              <a:t>dostlarından daha mı fazla?</a:t>
            </a:r>
          </a:p>
        </p:txBody>
      </p:sp>
      <p:grpSp>
        <p:nvGrpSpPr>
          <p:cNvPr id="101" name="Grup 100"/>
          <p:cNvGrpSpPr/>
          <p:nvPr/>
        </p:nvGrpSpPr>
        <p:grpSpPr>
          <a:xfrm>
            <a:off x="-851" y="1096675"/>
            <a:ext cx="1153509" cy="923330"/>
            <a:chOff x="-1136" y="581550"/>
            <a:chExt cx="1538012" cy="1231106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-1136" y="581550"/>
              <a:ext cx="1306341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5400" b="1" dirty="0">
                  <a:solidFill>
                    <a:srgbClr val="E61F4F"/>
                  </a:solidFill>
                </a:rPr>
                <a:t>12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104" name="Resim 1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7265" y="2300779"/>
            <a:ext cx="661200" cy="860938"/>
          </a:xfrm>
          <a:prstGeom prst="rect">
            <a:avLst/>
          </a:prstGeom>
        </p:spPr>
      </p:pic>
      <p:pic>
        <p:nvPicPr>
          <p:cNvPr id="105" name="Resim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656" y="3161380"/>
            <a:ext cx="654313" cy="509675"/>
          </a:xfrm>
          <a:prstGeom prst="rect">
            <a:avLst/>
          </a:prstGeom>
        </p:spPr>
      </p:pic>
      <p:pic>
        <p:nvPicPr>
          <p:cNvPr id="106" name="Resim 1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9428" y="3432352"/>
            <a:ext cx="681863" cy="771401"/>
          </a:xfrm>
          <a:prstGeom prst="rect">
            <a:avLst/>
          </a:prstGeom>
        </p:spPr>
      </p:pic>
      <p:pic>
        <p:nvPicPr>
          <p:cNvPr id="107" name="Resim 10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2710" y="4039005"/>
            <a:ext cx="612988" cy="571663"/>
          </a:xfrm>
          <a:prstGeom prst="rect">
            <a:avLst/>
          </a:prstGeom>
        </p:spPr>
      </p:pic>
      <p:grpSp>
        <p:nvGrpSpPr>
          <p:cNvPr id="2085" name="Grup 2084"/>
          <p:cNvGrpSpPr/>
          <p:nvPr/>
        </p:nvGrpSpPr>
        <p:grpSpPr>
          <a:xfrm>
            <a:off x="1133616" y="2418527"/>
            <a:ext cx="1265494" cy="424149"/>
            <a:chOff x="1511488" y="2299164"/>
            <a:chExt cx="1687325" cy="565532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1981200" y="2340531"/>
              <a:ext cx="97505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E61F4F"/>
                  </a:solidFill>
                </a:rPr>
                <a:t>Evet</a:t>
              </a:r>
              <a:endParaRPr lang="tr-TR" dirty="0">
                <a:solidFill>
                  <a:srgbClr val="E61F4F"/>
                </a:solidFill>
              </a:endParaRPr>
            </a:p>
          </p:txBody>
        </p:sp>
      </p:grpSp>
      <p:grpSp>
        <p:nvGrpSpPr>
          <p:cNvPr id="2088" name="Grup 2087"/>
          <p:cNvGrpSpPr/>
          <p:nvPr/>
        </p:nvGrpSpPr>
        <p:grpSpPr>
          <a:xfrm>
            <a:off x="1132203" y="2976110"/>
            <a:ext cx="1265494" cy="424149"/>
            <a:chOff x="1509603" y="3042609"/>
            <a:chExt cx="1687325" cy="565532"/>
          </a:xfrm>
        </p:grpSpPr>
        <p:pic>
          <p:nvPicPr>
            <p:cNvPr id="108" name="Resim 10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9603" y="3042609"/>
              <a:ext cx="1687325" cy="565532"/>
            </a:xfrm>
            <a:prstGeom prst="rect">
              <a:avLst/>
            </a:prstGeom>
          </p:spPr>
        </p:pic>
        <p:sp>
          <p:nvSpPr>
            <p:cNvPr id="109" name="Dikdörtgen 108"/>
            <p:cNvSpPr/>
            <p:nvPr/>
          </p:nvSpPr>
          <p:spPr>
            <a:xfrm>
              <a:off x="1892475" y="3080177"/>
              <a:ext cx="116314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11A74F"/>
                  </a:solidFill>
                </a:rPr>
                <a:t>Hayır</a:t>
              </a:r>
              <a:endParaRPr lang="tr-TR" dirty="0">
                <a:solidFill>
                  <a:srgbClr val="11A74F"/>
                </a:solidFill>
              </a:endParaRPr>
            </a:p>
          </p:txBody>
        </p:sp>
      </p:grpSp>
      <p:grpSp>
        <p:nvGrpSpPr>
          <p:cNvPr id="2091" name="Grup 2090"/>
          <p:cNvGrpSpPr/>
          <p:nvPr/>
        </p:nvGrpSpPr>
        <p:grpSpPr>
          <a:xfrm>
            <a:off x="1070373" y="4021478"/>
            <a:ext cx="4732663" cy="133291"/>
            <a:chOff x="1427163" y="4218970"/>
            <a:chExt cx="6310217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2" name="Oval 15"/>
            <p:cNvSpPr>
              <a:spLocks noChangeArrowheads="1"/>
            </p:cNvSpPr>
            <p:nvPr/>
          </p:nvSpPr>
          <p:spPr bwMode="auto">
            <a:xfrm>
              <a:off x="7567518" y="4218970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328478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 78"/>
          <p:cNvGrpSpPr/>
          <p:nvPr/>
        </p:nvGrpSpPr>
        <p:grpSpPr>
          <a:xfrm>
            <a:off x="5643492" y="3990463"/>
            <a:ext cx="191690" cy="354806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310958" y="1327619"/>
            <a:ext cx="6580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Teknolojiden uzak geçirdiğin zamanlarda “Sıkıldım!”</a:t>
            </a:r>
          </a:p>
          <a:p>
            <a:r>
              <a:rPr lang="tr-TR" b="1" dirty="0">
                <a:solidFill>
                  <a:srgbClr val="231F20"/>
                </a:solidFill>
              </a:rPr>
              <a:t>diyor musun veya bu türden zamanları “kayıp</a:t>
            </a:r>
          </a:p>
          <a:p>
            <a:r>
              <a:rPr lang="tr-TR" b="1" dirty="0">
                <a:solidFill>
                  <a:srgbClr val="231F20"/>
                </a:solidFill>
              </a:rPr>
              <a:t>vakitler” olarak görüyor musun?</a:t>
            </a:r>
          </a:p>
        </p:txBody>
      </p:sp>
      <p:grpSp>
        <p:nvGrpSpPr>
          <p:cNvPr id="101" name="Grup 100"/>
          <p:cNvGrpSpPr/>
          <p:nvPr/>
        </p:nvGrpSpPr>
        <p:grpSpPr>
          <a:xfrm>
            <a:off x="-851" y="1096675"/>
            <a:ext cx="1153509" cy="923330"/>
            <a:chOff x="-1136" y="581550"/>
            <a:chExt cx="1538012" cy="1231106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-1136" y="581550"/>
              <a:ext cx="1306341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5400" b="1" dirty="0">
                  <a:solidFill>
                    <a:srgbClr val="E61F4F"/>
                  </a:solidFill>
                </a:rPr>
                <a:t>13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104" name="Resim 1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7265" y="2300779"/>
            <a:ext cx="661200" cy="860938"/>
          </a:xfrm>
          <a:prstGeom prst="rect">
            <a:avLst/>
          </a:prstGeom>
        </p:spPr>
      </p:pic>
      <p:pic>
        <p:nvPicPr>
          <p:cNvPr id="105" name="Resim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656" y="3161380"/>
            <a:ext cx="654313" cy="509675"/>
          </a:xfrm>
          <a:prstGeom prst="rect">
            <a:avLst/>
          </a:prstGeom>
        </p:spPr>
      </p:pic>
      <p:pic>
        <p:nvPicPr>
          <p:cNvPr id="106" name="Resim 1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9428" y="3432352"/>
            <a:ext cx="681863" cy="771401"/>
          </a:xfrm>
          <a:prstGeom prst="rect">
            <a:avLst/>
          </a:prstGeom>
        </p:spPr>
      </p:pic>
      <p:pic>
        <p:nvPicPr>
          <p:cNvPr id="107" name="Resim 10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2710" y="4039005"/>
            <a:ext cx="612988" cy="571663"/>
          </a:xfrm>
          <a:prstGeom prst="rect">
            <a:avLst/>
          </a:prstGeom>
        </p:spPr>
      </p:pic>
      <p:grpSp>
        <p:nvGrpSpPr>
          <p:cNvPr id="2085" name="Grup 2084"/>
          <p:cNvGrpSpPr/>
          <p:nvPr/>
        </p:nvGrpSpPr>
        <p:grpSpPr>
          <a:xfrm>
            <a:off x="1133616" y="2418527"/>
            <a:ext cx="1265494" cy="424149"/>
            <a:chOff x="1511488" y="2299164"/>
            <a:chExt cx="1687325" cy="565532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1488" y="2299164"/>
              <a:ext cx="1687325" cy="565532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1981200" y="2340531"/>
              <a:ext cx="97505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E61F4F"/>
                  </a:solidFill>
                </a:rPr>
                <a:t>Evet</a:t>
              </a:r>
              <a:endParaRPr lang="tr-TR" dirty="0">
                <a:solidFill>
                  <a:srgbClr val="E61F4F"/>
                </a:solidFill>
              </a:endParaRPr>
            </a:p>
          </p:txBody>
        </p:sp>
      </p:grpSp>
      <p:grpSp>
        <p:nvGrpSpPr>
          <p:cNvPr id="2088" name="Grup 2087"/>
          <p:cNvGrpSpPr/>
          <p:nvPr/>
        </p:nvGrpSpPr>
        <p:grpSpPr>
          <a:xfrm>
            <a:off x="1132203" y="2976110"/>
            <a:ext cx="1265494" cy="424149"/>
            <a:chOff x="1509603" y="3042609"/>
            <a:chExt cx="1687325" cy="565532"/>
          </a:xfrm>
        </p:grpSpPr>
        <p:pic>
          <p:nvPicPr>
            <p:cNvPr id="108" name="Resim 10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9603" y="3042609"/>
              <a:ext cx="1687325" cy="565532"/>
            </a:xfrm>
            <a:prstGeom prst="rect">
              <a:avLst/>
            </a:prstGeom>
          </p:spPr>
        </p:pic>
        <p:sp>
          <p:nvSpPr>
            <p:cNvPr id="109" name="Dikdörtgen 108"/>
            <p:cNvSpPr/>
            <p:nvPr/>
          </p:nvSpPr>
          <p:spPr>
            <a:xfrm>
              <a:off x="1892475" y="3080177"/>
              <a:ext cx="116314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>
                  <a:solidFill>
                    <a:srgbClr val="11A74F"/>
                  </a:solidFill>
                </a:rPr>
                <a:t>Hayır</a:t>
              </a:r>
              <a:endParaRPr lang="tr-TR" dirty="0">
                <a:solidFill>
                  <a:srgbClr val="11A74F"/>
                </a:solidFill>
              </a:endParaRPr>
            </a:p>
          </p:txBody>
        </p:sp>
      </p:grpSp>
      <p:grpSp>
        <p:nvGrpSpPr>
          <p:cNvPr id="2091" name="Grup 2090"/>
          <p:cNvGrpSpPr/>
          <p:nvPr/>
        </p:nvGrpSpPr>
        <p:grpSpPr>
          <a:xfrm>
            <a:off x="1070373" y="4021478"/>
            <a:ext cx="4732663" cy="133291"/>
            <a:chOff x="1427163" y="4218970"/>
            <a:chExt cx="6310217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2" name="Oval 15"/>
            <p:cNvSpPr>
              <a:spLocks noChangeArrowheads="1"/>
            </p:cNvSpPr>
            <p:nvPr/>
          </p:nvSpPr>
          <p:spPr bwMode="auto">
            <a:xfrm>
              <a:off x="7567518" y="4218970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418403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6146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4048" y="0"/>
            <a:ext cx="8956464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3"/>
          <p:cNvSpPr>
            <a:spLocks noChangeArrowheads="1"/>
          </p:cNvSpPr>
          <p:nvPr/>
        </p:nvSpPr>
        <p:spPr bwMode="auto">
          <a:xfrm>
            <a:off x="1191" y="857250"/>
            <a:ext cx="9149953" cy="1508135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/>
          </a:p>
        </p:txBody>
      </p:sp>
      <p:sp>
        <p:nvSpPr>
          <p:cNvPr id="114" name="Metin kutusu 113"/>
          <p:cNvSpPr txBox="1"/>
          <p:nvPr/>
        </p:nvSpPr>
        <p:spPr>
          <a:xfrm>
            <a:off x="489347" y="1294950"/>
            <a:ext cx="2693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İşte Sonuç</a:t>
            </a:r>
          </a:p>
        </p:txBody>
      </p:sp>
      <p:grpSp>
        <p:nvGrpSpPr>
          <p:cNvPr id="115" name="Grup 114"/>
          <p:cNvGrpSpPr/>
          <p:nvPr/>
        </p:nvGrpSpPr>
        <p:grpSpPr>
          <a:xfrm>
            <a:off x="516996" y="2691320"/>
            <a:ext cx="6873276" cy="561129"/>
            <a:chOff x="689327" y="2300720"/>
            <a:chExt cx="9164367" cy="748172"/>
          </a:xfrm>
        </p:grpSpPr>
        <p:sp>
          <p:nvSpPr>
            <p:cNvPr id="116" name="Metin kutusu 115"/>
            <p:cNvSpPr txBox="1"/>
            <p:nvPr/>
          </p:nvSpPr>
          <p:spPr>
            <a:xfrm>
              <a:off x="689327" y="2310228"/>
              <a:ext cx="341375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b="1" dirty="0">
                  <a:solidFill>
                    <a:srgbClr val="231F20"/>
                  </a:solidFill>
                </a:rPr>
                <a:t>Evet</a:t>
              </a:r>
            </a:p>
            <a:p>
              <a:r>
                <a:rPr lang="tr-TR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İfadeleriniz çoğunluktaysa</a:t>
              </a:r>
            </a:p>
          </p:txBody>
        </p:sp>
        <p:sp>
          <p:nvSpPr>
            <p:cNvPr id="117" name="Freeform 5"/>
            <p:cNvSpPr>
              <a:spLocks/>
            </p:cNvSpPr>
            <p:nvPr/>
          </p:nvSpPr>
          <p:spPr bwMode="auto">
            <a:xfrm>
              <a:off x="3891195" y="2313351"/>
              <a:ext cx="457201" cy="682624"/>
            </a:xfrm>
            <a:custGeom>
              <a:avLst/>
              <a:gdLst>
                <a:gd name="T0" fmla="*/ 119 w 119"/>
                <a:gd name="T1" fmla="*/ 91 h 179"/>
                <a:gd name="T2" fmla="*/ 105 w 119"/>
                <a:gd name="T3" fmla="*/ 77 h 179"/>
                <a:gd name="T4" fmla="*/ 104 w 119"/>
                <a:gd name="T5" fmla="*/ 76 h 179"/>
                <a:gd name="T6" fmla="*/ 38 w 119"/>
                <a:gd name="T7" fmla="*/ 8 h 179"/>
                <a:gd name="T8" fmla="*/ 8 w 119"/>
                <a:gd name="T9" fmla="*/ 8 h 179"/>
                <a:gd name="T10" fmla="*/ 8 w 119"/>
                <a:gd name="T11" fmla="*/ 38 h 179"/>
                <a:gd name="T12" fmla="*/ 60 w 119"/>
                <a:gd name="T13" fmla="*/ 91 h 179"/>
                <a:gd name="T14" fmla="*/ 8 w 119"/>
                <a:gd name="T15" fmla="*/ 143 h 179"/>
                <a:gd name="T16" fmla="*/ 8 w 119"/>
                <a:gd name="T17" fmla="*/ 173 h 179"/>
                <a:gd name="T18" fmla="*/ 23 w 119"/>
                <a:gd name="T19" fmla="*/ 179 h 179"/>
                <a:gd name="T20" fmla="*/ 38 w 119"/>
                <a:gd name="T21" fmla="*/ 173 h 179"/>
                <a:gd name="T22" fmla="*/ 97 w 119"/>
                <a:gd name="T23" fmla="*/ 112 h 179"/>
                <a:gd name="T24" fmla="*/ 98 w 119"/>
                <a:gd name="T25" fmla="*/ 112 h 179"/>
                <a:gd name="T26" fmla="*/ 119 w 119"/>
                <a:gd name="T27" fmla="*/ 9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79">
                  <a:moveTo>
                    <a:pt x="119" y="91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0" y="0"/>
                    <a:pt x="16" y="0"/>
                    <a:pt x="8" y="8"/>
                  </a:cubicBezTo>
                  <a:cubicBezTo>
                    <a:pt x="0" y="16"/>
                    <a:pt x="0" y="30"/>
                    <a:pt x="8" y="38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0" y="152"/>
                    <a:pt x="0" y="165"/>
                    <a:pt x="8" y="173"/>
                  </a:cubicBezTo>
                  <a:cubicBezTo>
                    <a:pt x="12" y="177"/>
                    <a:pt x="18" y="179"/>
                    <a:pt x="23" y="179"/>
                  </a:cubicBezTo>
                  <a:cubicBezTo>
                    <a:pt x="28" y="179"/>
                    <a:pt x="34" y="177"/>
                    <a:pt x="38" y="173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8" y="112"/>
                    <a:pt x="98" y="112"/>
                    <a:pt x="98" y="112"/>
                  </a:cubicBezTo>
                  <a:lnTo>
                    <a:pt x="119" y="91"/>
                  </a:lnTo>
                  <a:close/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18" name="Metin kutusu 117"/>
            <p:cNvSpPr txBox="1"/>
            <p:nvPr/>
          </p:nvSpPr>
          <p:spPr>
            <a:xfrm>
              <a:off x="4653125" y="2300720"/>
              <a:ext cx="520056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İyice düşünüp taşınmanız gerekiyor.</a:t>
              </a:r>
            </a:p>
            <a:p>
              <a:r>
                <a:rPr lang="tr-TR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Almanız gereken önemli kararlar olabilir.</a:t>
              </a:r>
              <a:endParaRPr lang="tr-TR" sz="15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9" name="Grup 118"/>
          <p:cNvGrpSpPr/>
          <p:nvPr/>
        </p:nvGrpSpPr>
        <p:grpSpPr>
          <a:xfrm>
            <a:off x="520843" y="3506039"/>
            <a:ext cx="5264709" cy="566884"/>
            <a:chOff x="694456" y="3223649"/>
            <a:chExt cx="7019612" cy="755844"/>
          </a:xfrm>
        </p:grpSpPr>
        <p:sp>
          <p:nvSpPr>
            <p:cNvPr id="120" name="Metin kutusu 119"/>
            <p:cNvSpPr txBox="1"/>
            <p:nvPr/>
          </p:nvSpPr>
          <p:spPr>
            <a:xfrm>
              <a:off x="694456" y="3240830"/>
              <a:ext cx="3413755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b="1" dirty="0">
                  <a:solidFill>
                    <a:srgbClr val="231F20"/>
                  </a:solidFill>
                </a:rPr>
                <a:t>Hayır</a:t>
              </a:r>
            </a:p>
            <a:p>
              <a:r>
                <a:rPr lang="tr-TR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İfadeleriniz çoğunluktaysa</a:t>
              </a:r>
            </a:p>
          </p:txBody>
        </p:sp>
        <p:sp>
          <p:nvSpPr>
            <p:cNvPr id="121" name="Freeform 5"/>
            <p:cNvSpPr>
              <a:spLocks/>
            </p:cNvSpPr>
            <p:nvPr/>
          </p:nvSpPr>
          <p:spPr bwMode="auto">
            <a:xfrm>
              <a:off x="3895318" y="3246943"/>
              <a:ext cx="457201" cy="682624"/>
            </a:xfrm>
            <a:custGeom>
              <a:avLst/>
              <a:gdLst>
                <a:gd name="T0" fmla="*/ 119 w 119"/>
                <a:gd name="T1" fmla="*/ 91 h 179"/>
                <a:gd name="T2" fmla="*/ 105 w 119"/>
                <a:gd name="T3" fmla="*/ 77 h 179"/>
                <a:gd name="T4" fmla="*/ 104 w 119"/>
                <a:gd name="T5" fmla="*/ 76 h 179"/>
                <a:gd name="T6" fmla="*/ 38 w 119"/>
                <a:gd name="T7" fmla="*/ 8 h 179"/>
                <a:gd name="T8" fmla="*/ 8 w 119"/>
                <a:gd name="T9" fmla="*/ 8 h 179"/>
                <a:gd name="T10" fmla="*/ 8 w 119"/>
                <a:gd name="T11" fmla="*/ 38 h 179"/>
                <a:gd name="T12" fmla="*/ 60 w 119"/>
                <a:gd name="T13" fmla="*/ 91 h 179"/>
                <a:gd name="T14" fmla="*/ 8 w 119"/>
                <a:gd name="T15" fmla="*/ 143 h 179"/>
                <a:gd name="T16" fmla="*/ 8 w 119"/>
                <a:gd name="T17" fmla="*/ 173 h 179"/>
                <a:gd name="T18" fmla="*/ 23 w 119"/>
                <a:gd name="T19" fmla="*/ 179 h 179"/>
                <a:gd name="T20" fmla="*/ 38 w 119"/>
                <a:gd name="T21" fmla="*/ 173 h 179"/>
                <a:gd name="T22" fmla="*/ 97 w 119"/>
                <a:gd name="T23" fmla="*/ 112 h 179"/>
                <a:gd name="T24" fmla="*/ 98 w 119"/>
                <a:gd name="T25" fmla="*/ 112 h 179"/>
                <a:gd name="T26" fmla="*/ 119 w 119"/>
                <a:gd name="T27" fmla="*/ 9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79">
                  <a:moveTo>
                    <a:pt x="119" y="91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0" y="0"/>
                    <a:pt x="16" y="0"/>
                    <a:pt x="8" y="8"/>
                  </a:cubicBezTo>
                  <a:cubicBezTo>
                    <a:pt x="0" y="16"/>
                    <a:pt x="0" y="30"/>
                    <a:pt x="8" y="38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0" y="152"/>
                    <a:pt x="0" y="165"/>
                    <a:pt x="8" y="173"/>
                  </a:cubicBezTo>
                  <a:cubicBezTo>
                    <a:pt x="12" y="177"/>
                    <a:pt x="18" y="179"/>
                    <a:pt x="23" y="179"/>
                  </a:cubicBezTo>
                  <a:cubicBezTo>
                    <a:pt x="28" y="179"/>
                    <a:pt x="34" y="177"/>
                    <a:pt x="38" y="173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8" y="112"/>
                    <a:pt x="98" y="112"/>
                    <a:pt x="98" y="112"/>
                  </a:cubicBezTo>
                  <a:lnTo>
                    <a:pt x="119" y="91"/>
                  </a:lnTo>
                  <a:close/>
                </a:path>
              </a:pathLst>
            </a:custGeom>
            <a:noFill/>
            <a:ln w="95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tr-TR" sz="1350"/>
            </a:p>
          </p:txBody>
        </p:sp>
        <p:sp>
          <p:nvSpPr>
            <p:cNvPr id="122" name="Metin kutusu 121"/>
            <p:cNvSpPr txBox="1"/>
            <p:nvPr/>
          </p:nvSpPr>
          <p:spPr>
            <a:xfrm>
              <a:off x="4657248" y="3223649"/>
              <a:ext cx="3056820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Teknoloji konusunda</a:t>
              </a:r>
            </a:p>
            <a:p>
              <a:r>
                <a:rPr lang="tr-TR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gayet iyi durumdasınız.</a:t>
              </a:r>
              <a:endParaRPr lang="tr-TR" sz="15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23" name="Resim 1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9775" y="749243"/>
            <a:ext cx="2687326" cy="21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87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908720"/>
            <a:ext cx="7886700" cy="435133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fi-FI" altLang="tr-TR" sz="2400" dirty="0" smtClean="0"/>
              <a:t>Nikotin </a:t>
            </a:r>
            <a:r>
              <a:rPr lang="fi-FI" altLang="tr-TR" sz="2400" b="1" dirty="0" smtClean="0"/>
              <a:t>90-120 dakika </a:t>
            </a:r>
            <a:r>
              <a:rPr lang="fi-FI" altLang="tr-TR" sz="2400" dirty="0" smtClean="0"/>
              <a:t>alınmadığı zaman </a:t>
            </a:r>
            <a:r>
              <a:rPr lang="fi-FI" altLang="tr-TR" sz="2400" b="1" dirty="0" smtClean="0"/>
              <a:t>yoksunluk belirtileri </a:t>
            </a:r>
            <a:r>
              <a:rPr lang="fi-FI" altLang="tr-TR" sz="2400" dirty="0" smtClean="0"/>
              <a:t>ortaya çıkar. İlk gün içinde en üst düzeye çıkar.</a:t>
            </a:r>
            <a:endParaRPr lang="tr-TR" altLang="tr-TR" sz="2400" dirty="0" smtClean="0"/>
          </a:p>
          <a:p>
            <a:pPr algn="just" eaLnBrk="1" hangingPunct="1"/>
            <a:endParaRPr lang="tr-TR" altLang="tr-TR" sz="2400" dirty="0" smtClean="0"/>
          </a:p>
          <a:p>
            <a:pPr algn="just" eaLnBrk="1" hangingPunct="1"/>
            <a:r>
              <a:rPr lang="tr-TR" altLang="tr-TR" sz="2400" b="1" dirty="0" smtClean="0"/>
              <a:t>Nikotin yoksunluğunda depresif duygu durum, 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tahammülsüzlük, öfke nöbetleri, anksiyete, </a:t>
            </a:r>
            <a:r>
              <a:rPr lang="tr-TR" altLang="tr-TR" sz="2400" b="1" dirty="0" smtClean="0"/>
              <a:t>uyku düzensizlikleri, 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iştah artışı, </a:t>
            </a:r>
            <a:r>
              <a:rPr lang="tr-TR" altLang="tr-TR" sz="2400" b="1" dirty="0" smtClean="0"/>
              <a:t>konsantrasyon güçlüğü, baş dönmesi, ellerde titreme ve kalp atımında azalma izlenebilir.</a:t>
            </a:r>
          </a:p>
          <a:p>
            <a:pPr algn="just" eaLnBrk="1" hangingPunct="1"/>
            <a:endParaRPr lang="tr-TR" altLang="tr-TR" sz="24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424936" cy="230425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r-TR" sz="5400" dirty="0" smtClean="0">
                <a:solidFill>
                  <a:srgbClr val="FF0000"/>
                </a:solidFill>
              </a:rPr>
              <a:t>SİGARADAKİ ŞARTLANMALARIMIZ NELER?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2287</TotalTime>
  <Words>2118</Words>
  <Application>Microsoft Office PowerPoint</Application>
  <PresentationFormat>Ekran Gösterisi (4:3)</PresentationFormat>
  <Paragraphs>553</Paragraphs>
  <Slides>70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70</vt:i4>
      </vt:variant>
    </vt:vector>
  </HeadingPairs>
  <TitlesOfParts>
    <vt:vector size="71" baseType="lpstr">
      <vt:lpstr>Office Teması</vt:lpstr>
      <vt:lpstr>Slayt 1</vt:lpstr>
      <vt:lpstr>Slayt 2</vt:lpstr>
      <vt:lpstr>Slayt 3</vt:lpstr>
      <vt:lpstr>Evreler</vt:lpstr>
      <vt:lpstr>Tütün (Sigara)</vt:lpstr>
      <vt:lpstr>Devam…</vt:lpstr>
      <vt:lpstr>Slayt 7</vt:lpstr>
      <vt:lpstr>Slayt 8</vt:lpstr>
      <vt:lpstr>SİGARADAKİ ŞARTLANMALARIMIZ NELER?</vt:lpstr>
      <vt:lpstr>SİGARA ŞARTLANMALARI</vt:lpstr>
      <vt:lpstr>Sigara bırakılabilir</vt:lpstr>
      <vt:lpstr>Slayt 12</vt:lpstr>
      <vt:lpstr>SİGARAYI BIRAKMANIN YARARLARI </vt:lpstr>
      <vt:lpstr>SİGARAYI BIRAKMANIN YARARLARI </vt:lpstr>
      <vt:lpstr>ALKOL</vt:lpstr>
      <vt:lpstr>Alkolün etkileri</vt:lpstr>
      <vt:lpstr>Alkolik karaciğer</vt:lpstr>
      <vt:lpstr>Alkol ve Beyin</vt:lpstr>
      <vt:lpstr>BİLİNMESİ GEREKENLER</vt:lpstr>
      <vt:lpstr>Slayt 20</vt:lpstr>
      <vt:lpstr>Slayt 21</vt:lpstr>
      <vt:lpstr>Slayt 22</vt:lpstr>
      <vt:lpstr>Slayt 23</vt:lpstr>
      <vt:lpstr>Slayt 24</vt:lpstr>
      <vt:lpstr>Slayt 25</vt:lpstr>
      <vt:lpstr>BAĞIMLI OLAN KİŞİ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cbox</dc:creator>
  <cp:lastModifiedBy>Malatya</cp:lastModifiedBy>
  <cp:revision>192</cp:revision>
  <dcterms:modified xsi:type="dcterms:W3CDTF">2019-03-06T12:22:47Z</dcterms:modified>
</cp:coreProperties>
</file>